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7559675" cy="106918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ulOwRY1Dkh7HEhYtMQsEspbSz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23cb032a4_0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523cb032a4_0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3"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4"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3"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4"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5"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6"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cdf97b761_1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g34cdf97b761_1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g34cdf97b761_1_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2"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idx="1" type="subTitle"/>
          </p:nvPr>
        </p:nvSpPr>
        <p:spPr>
          <a:xfrm>
            <a:off x="311760" y="105840"/>
            <a:ext cx="8519400" cy="57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2"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3"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2"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3"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311760" y="105840"/>
            <a:ext cx="85194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3"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60" y="105840"/>
            <a:ext cx="8519400" cy="124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med-gen.ru/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mim.org/entry/212750" TargetMode="External"/><Relationship Id="rId4" Type="http://schemas.openxmlformats.org/officeDocument/2006/relationships/hyperlink" Target="https://www.ncbi.nlm.nih.gov/pmc/articles/PMC3032060/#bib7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21.jp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5" y="906938"/>
            <a:ext cx="8770200" cy="2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rgbClr val="330B89"/>
                </a:solidFill>
                <a:latin typeface="Arial"/>
                <a:ea typeface="Arial"/>
                <a:cs typeface="Arial"/>
                <a:sym typeface="Arial"/>
              </a:rPr>
              <a:t>Применение преимплантационного генетического тестирования на полигенные нарушения (PGT-P) для снижения риска целиакии: клинический случай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857600" y="3133440"/>
            <a:ext cx="25200" cy="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3071150" y="2878750"/>
            <a:ext cx="58857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980000"/>
                </a:solidFill>
              </a:rPr>
              <a:t>Исламгулов Д.В., Силина Н.С., Воскобоева Е.Ю.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980000"/>
                </a:solidFill>
              </a:rPr>
              <a:t>¹ Клиника Фомина, Уфа | ² МГНЦ им. Н.П. Бочкова, Москва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980000"/>
                </a:solidFill>
              </a:rPr>
              <a:t>✉ denis.islamgulov@genclinic.ru</a:t>
            </a:r>
            <a:endParaRPr b="1">
              <a:solidFill>
                <a:srgbClr val="98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1960" y="4108680"/>
            <a:ext cx="1331280" cy="8218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6921000" y="4089240"/>
            <a:ext cx="1645200" cy="3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sng" cap="none" strike="noStrike">
                <a:solidFill>
                  <a:srgbClr val="0097A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Медико-генетический научный центр имени академика Н.П. Бочкова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475" y="4166950"/>
            <a:ext cx="2115900" cy="7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/>
          <p:nvPr/>
        </p:nvSpPr>
        <p:spPr>
          <a:xfrm>
            <a:off x="298800" y="1375750"/>
            <a:ext cx="84498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rgbClr val="212121"/>
                </a:solidFill>
                <a:highlight>
                  <a:srgbClr val="FFFFFF"/>
                </a:highlight>
              </a:rPr>
              <a:t>Целиакия </a:t>
            </a:r>
            <a:r>
              <a:rPr i="0" lang="ru" sz="1500" u="none" cap="none" strike="noStrike">
                <a:solidFill>
                  <a:srgbClr val="212121"/>
                </a:solidFill>
                <a:highlight>
                  <a:srgbClr val="FFFFFF"/>
                </a:highlight>
              </a:rPr>
              <a:t>(CD; MIM </a:t>
            </a:r>
            <a:r>
              <a:rPr i="0" lang="ru" sz="1500" u="sng" cap="none" strike="noStrike">
                <a:solidFill>
                  <a:srgbClr val="0097A7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212750</a:t>
            </a:r>
            <a:r>
              <a:rPr i="0" lang="ru" sz="1500" u="none" cap="none" strike="noStrike">
                <a:solidFill>
                  <a:srgbClr val="212121"/>
                </a:solidFill>
                <a:highlight>
                  <a:srgbClr val="FFFFFF"/>
                </a:highlight>
              </a:rPr>
              <a:t> ) представляет собой распространенное воспалительное заболевание кишечника (1:100), возникающее в результате непереносимости глютена, основного пищевого белка пшеницы и родственных белков ячменя и ржи. </a:t>
            </a:r>
            <a:endParaRPr i="0" sz="1500" u="none" cap="none" strike="noStrike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500">
                <a:solidFill>
                  <a:schemeClr val="accent2"/>
                </a:solidFill>
                <a:highlight>
                  <a:schemeClr val="lt1"/>
                </a:highlight>
              </a:rPr>
              <a:t>Риск рецидива заболевания у братьев и сестер пациентов с целиакией примерно в 20 раз выше, чем в общей популяции, а конкордантность между монозиготными близнецами составляет более 80%. </a:t>
            </a:r>
            <a:r>
              <a:rPr lang="ru" sz="1150" u="sng">
                <a:solidFill>
                  <a:schemeClr val="accent5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500" u="none" cap="none" strike="noStrike">
                <a:solidFill>
                  <a:srgbClr val="212121"/>
                </a:solidFill>
                <a:highlight>
                  <a:srgbClr val="FFFFFF"/>
                </a:highlight>
              </a:rPr>
              <a:t>Смертность как у детей, так и у взрослых пациентов с целиакией значительно увеличивается, особенно у не диагностированных и не леченых лиц. 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500" u="none" cap="none" strike="noStrike">
                <a:solidFill>
                  <a:srgbClr val="212121"/>
                </a:solidFill>
                <a:highlight>
                  <a:srgbClr val="FFFFFF"/>
                </a:highlight>
              </a:rPr>
              <a:t>Медицинское сообщество и, в меньшей степени, исследовательское сообщество отстранено от нужд пациентов и бремени заболевания. PGT-P позволяет учитывать полигенный риск при отборе эмбрионов.</a:t>
            </a:r>
            <a:endParaRPr i="0" sz="1500" u="none" cap="none" strike="noStrike"/>
          </a:p>
        </p:txBody>
      </p:sp>
      <p:sp>
        <p:nvSpPr>
          <p:cNvPr id="75" name="Google Shape;75;p2"/>
          <p:cNvSpPr/>
          <p:nvPr/>
        </p:nvSpPr>
        <p:spPr>
          <a:xfrm>
            <a:off x="36360" y="-68760"/>
            <a:ext cx="8770320" cy="69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857600" y="3133440"/>
            <a:ext cx="25200" cy="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69640" y="3817440"/>
            <a:ext cx="6978600" cy="8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25686" l="26275" r="29309" t="25904"/>
          <a:stretch/>
        </p:blipFill>
        <p:spPr>
          <a:xfrm>
            <a:off x="8050880" y="-14575"/>
            <a:ext cx="1034870" cy="1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269650" y="394475"/>
            <a:ext cx="706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 sz="1500">
                <a:solidFill>
                  <a:srgbClr val="212121"/>
                </a:solidFill>
                <a:highlight>
                  <a:srgbClr val="FFFFFF"/>
                </a:highlight>
              </a:rPr>
              <a:t>Источник финансирования:</a:t>
            </a:r>
            <a:r>
              <a:rPr lang="ru" sz="1500">
                <a:solidFill>
                  <a:srgbClr val="212121"/>
                </a:solidFill>
                <a:highlight>
                  <a:srgbClr val="FFFFFF"/>
                </a:highlight>
              </a:rPr>
              <a:t> исследование выполнено без финансовой поддержки. Нет конфликта интересов.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10" y="1434440"/>
            <a:ext cx="8770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330B89"/>
                </a:solidFill>
                <a:latin typeface="Arial"/>
                <a:ea typeface="Arial"/>
                <a:cs typeface="Arial"/>
                <a:sym typeface="Arial"/>
              </a:rPr>
              <a:t>Материалы и методы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857600" y="3133440"/>
            <a:ext cx="25200" cy="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69300" y="2281750"/>
            <a:ext cx="85011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121"/>
                </a:solidFill>
                <a:highlight>
                  <a:srgbClr val="FFFFFF"/>
                </a:highlight>
              </a:rPr>
              <a:t>Для косвенного определения гаплотипов HLA-DQ в семье и на материале 7 эмбрионов был проведен анализ STR-маркеров. 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121"/>
                </a:solidFill>
                <a:highlight>
                  <a:srgbClr val="FFFFFF"/>
                </a:highlight>
              </a:rPr>
              <a:t>Анализ проводился в локусе генов HLA-DQA1 и HLA-DQB1, расположенных на хромосоме 6 в области 6p21.3-2p22.1. На основе анализа STR-маркеров в генах HLA-DQA1 и HLA-DQB1 были определены гаплотипы HLA-DQ у каждого из семи эмбрионов. 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212121"/>
                </a:solidFill>
                <a:highlight>
                  <a:srgbClr val="FFFFFF"/>
                </a:highlight>
              </a:rPr>
              <a:t>Сравнение гаплотипов эмбрионов с гаплотипами родителей позволило установить, какие гаплотипы HLA-DQ были унаследованы от каждого из родителей.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25686" l="26275" r="29309" t="25904"/>
          <a:stretch/>
        </p:blipFill>
        <p:spPr>
          <a:xfrm>
            <a:off x="8050880" y="-14575"/>
            <a:ext cx="1034870" cy="1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301250" y="246150"/>
            <a:ext cx="75933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30B89"/>
                </a:solidFill>
              </a:rPr>
              <a:t>Цель </a:t>
            </a:r>
            <a:endParaRPr b="1" sz="2400">
              <a:solidFill>
                <a:srgbClr val="330B8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500">
                <a:solidFill>
                  <a:srgbClr val="212121"/>
                </a:solidFill>
                <a:highlight>
                  <a:srgbClr val="FFFFFF"/>
                </a:highlight>
              </a:rPr>
              <a:t>Оценить эффективность использования PGT-P для снижения риска целиакии у потомства в семье с отягощённым анамнезом.</a:t>
            </a:r>
            <a:endParaRPr sz="15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31035" y="-14585"/>
            <a:ext cx="8770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330B89"/>
                </a:solidFill>
                <a:latin typeface="Arial"/>
                <a:ea typeface="Arial"/>
                <a:cs typeface="Arial"/>
                <a:sym typeface="Arial"/>
              </a:rPr>
              <a:t>Материалы и методы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857600" y="3133440"/>
            <a:ext cx="25200" cy="7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520" y="2607480"/>
            <a:ext cx="4581360" cy="205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/>
          <p:nvPr/>
        </p:nvSpPr>
        <p:spPr>
          <a:xfrm>
            <a:off x="1479240" y="1102680"/>
            <a:ext cx="377640" cy="2829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2411640" y="1068840"/>
            <a:ext cx="377640" cy="351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857600" y="1244880"/>
            <a:ext cx="55260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"/>
          <p:cNvSpPr/>
          <p:nvPr/>
        </p:nvSpPr>
        <p:spPr>
          <a:xfrm>
            <a:off x="659880" y="1044720"/>
            <a:ext cx="992880" cy="395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F89921"/>
                </a:highlight>
                <a:latin typeface="Arial"/>
                <a:ea typeface="Arial"/>
                <a:cs typeface="Arial"/>
                <a:sym typeface="Arial"/>
              </a:rPr>
              <a:t>DQ2.5/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2714040" y="1044720"/>
            <a:ext cx="4195440" cy="395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F89921"/>
                </a:highlight>
                <a:latin typeface="Arial"/>
                <a:ea typeface="Arial"/>
                <a:cs typeface="Arial"/>
                <a:sym typeface="Arial"/>
              </a:rPr>
              <a:t>DQ8/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945440" y="1789560"/>
            <a:ext cx="377640" cy="35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 rot="10800000">
            <a:off x="2128320" y="1247040"/>
            <a:ext cx="6120" cy="542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"/>
          <p:cNvSpPr/>
          <p:nvPr/>
        </p:nvSpPr>
        <p:spPr>
          <a:xfrm>
            <a:off x="1630440" y="2153520"/>
            <a:ext cx="1435680" cy="6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FFAB40"/>
                </a:highlight>
                <a:latin typeface="Arial"/>
                <a:ea typeface="Arial"/>
                <a:cs typeface="Arial"/>
                <a:sym typeface="Arial"/>
              </a:rPr>
              <a:t>DQ2.5/DQ8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653840" y="1219320"/>
            <a:ext cx="203040" cy="16668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2404080" y="1068840"/>
            <a:ext cx="377640" cy="351000"/>
          </a:xfrm>
          <a:prstGeom prst="pie">
            <a:avLst>
              <a:gd fmla="val 0" name="adj1"/>
              <a:gd fmla="val 5398123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425628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463500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501372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543492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585612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623484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661320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4344120" y="957600"/>
            <a:ext cx="3036960" cy="2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замороженные  эмбрионы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19436" l="0" r="0" t="0"/>
          <a:stretch/>
        </p:blipFill>
        <p:spPr>
          <a:xfrm>
            <a:off x="3595320" y="1256040"/>
            <a:ext cx="377640" cy="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4344120" y="709560"/>
            <a:ext cx="3036960" cy="2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Цикл ЭКО, 2018 год, 32у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 flipH="1">
            <a:off x="2454840" y="1566360"/>
            <a:ext cx="1040400" cy="334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17" name="Google Shape;117;p5"/>
          <p:cNvSpPr/>
          <p:nvPr/>
        </p:nvSpPr>
        <p:spPr>
          <a:xfrm>
            <a:off x="4218120" y="1260360"/>
            <a:ext cx="2772720" cy="3510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7240" y="1242720"/>
            <a:ext cx="377640" cy="3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6">
            <a:alphaModFix/>
          </a:blip>
          <a:srcRect b="36101" l="8040" r="60299" t="17270"/>
          <a:stretch/>
        </p:blipFill>
        <p:spPr>
          <a:xfrm>
            <a:off x="5158080" y="1902240"/>
            <a:ext cx="3288240" cy="27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5434920" y="4628160"/>
            <a:ext cx="2323080" cy="2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 целиакии &gt;358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7197480" y="4743000"/>
            <a:ext cx="137160" cy="2102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2667600" y="2008080"/>
            <a:ext cx="492408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6B26B"/>
                </a:highlight>
                <a:latin typeface="Arial"/>
                <a:ea typeface="Arial"/>
                <a:cs typeface="Arial"/>
                <a:sym typeface="Arial"/>
              </a:rPr>
              <a:t>TTG/DGP IgG+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6B26B"/>
                </a:highlight>
                <a:latin typeface="Arial"/>
                <a:ea typeface="Arial"/>
                <a:cs typeface="Arial"/>
                <a:sym typeface="Arial"/>
              </a:rPr>
              <a:t>Biopsy+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619920" y="1369080"/>
            <a:ext cx="2998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highlight>
                  <a:srgbClr val="F6B26B"/>
                </a:highlight>
                <a:latin typeface="Arial"/>
                <a:ea typeface="Arial"/>
                <a:cs typeface="Arial"/>
                <a:sym typeface="Arial"/>
              </a:rPr>
              <a:t>TTG/DGP IgG+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496640" y="2185920"/>
            <a:ext cx="785880" cy="210240"/>
          </a:xfrm>
          <a:prstGeom prst="rect">
            <a:avLst/>
          </a:prstGeom>
          <a:noFill/>
          <a:ln cap="flat" cmpd="sng" w="19050">
            <a:solidFill>
              <a:srgbClr val="E540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7496640" y="4349160"/>
            <a:ext cx="822240" cy="251280"/>
          </a:xfrm>
          <a:prstGeom prst="rect">
            <a:avLst/>
          </a:prstGeom>
          <a:noFill/>
          <a:ln cap="flat" cmpd="sng" w="19050">
            <a:solidFill>
              <a:srgbClr val="E540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8283600" y="2291400"/>
            <a:ext cx="35280" cy="2182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E5401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127" name="Google Shape;127;p5"/>
          <p:cNvSpPr/>
          <p:nvPr/>
        </p:nvSpPr>
        <p:spPr>
          <a:xfrm>
            <a:off x="2473920" y="1402200"/>
            <a:ext cx="419544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37у</a:t>
            </a:r>
            <a:endParaRPr b="0" i="0" sz="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537200" y="1402200"/>
            <a:ext cx="419544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35у</a:t>
            </a:r>
            <a:endParaRPr b="0" i="0" sz="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 b="25686" l="26275" r="29309" t="25904"/>
          <a:stretch/>
        </p:blipFill>
        <p:spPr>
          <a:xfrm>
            <a:off x="8050880" y="-14575"/>
            <a:ext cx="1034870" cy="1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4665960" y="3538080"/>
            <a:ext cx="232200" cy="756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2094840" y="3569760"/>
            <a:ext cx="232200" cy="756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118515" y="-27420"/>
            <a:ext cx="8770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330B89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857600" y="3133440"/>
            <a:ext cx="25200" cy="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577800" y="182376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1875600" y="182376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3173400" y="182376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4447800" y="182376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5722560" y="176148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6886440" y="1761480"/>
            <a:ext cx="668161" cy="6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19436" l="0" r="0" t="0"/>
          <a:stretch/>
        </p:blipFill>
        <p:spPr>
          <a:xfrm>
            <a:off x="8050320" y="1761480"/>
            <a:ext cx="668161" cy="6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42480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E54019"/>
                </a:highlight>
                <a:latin typeface="Arial"/>
                <a:ea typeface="Arial"/>
                <a:cs typeface="Arial"/>
                <a:sym typeface="Arial"/>
              </a:rPr>
              <a:t>DQ2.5/DQ8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98324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w/w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304128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E54019"/>
                </a:highlight>
                <a:latin typeface="Arial"/>
                <a:ea typeface="Arial"/>
                <a:cs typeface="Arial"/>
                <a:sym typeface="Arial"/>
              </a:rPr>
              <a:t>DQ2.5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457200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w/w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56776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E54019"/>
                </a:highlight>
                <a:latin typeface="Arial"/>
                <a:ea typeface="Arial"/>
                <a:cs typeface="Arial"/>
                <a:sym typeface="Arial"/>
              </a:rPr>
              <a:t>DQ2.5/DQ8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676188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E54019"/>
                </a:highlight>
                <a:latin typeface="Arial"/>
                <a:ea typeface="Arial"/>
                <a:cs typeface="Arial"/>
                <a:sym typeface="Arial"/>
              </a:rPr>
              <a:t>DQ2.5/DQ8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7987320" y="2644560"/>
            <a:ext cx="419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E54019"/>
                </a:highlight>
                <a:latin typeface="Arial"/>
                <a:ea typeface="Arial"/>
                <a:cs typeface="Arial"/>
                <a:sym typeface="Arial"/>
              </a:rPr>
              <a:t>DQ2.5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ru" sz="1400" u="none" cap="none" strike="noStrike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w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845280" y="1544400"/>
            <a:ext cx="1668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23240" y="14187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2079360" y="14187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77160" y="14187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593600" y="143172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919120" y="14187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7107480" y="14187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201520" y="1431360"/>
            <a:ext cx="376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752040" y="3142080"/>
            <a:ext cx="319800" cy="290100"/>
          </a:xfrm>
          <a:prstGeom prst="ellipse">
            <a:avLst/>
          </a:prstGeom>
          <a:solidFill>
            <a:srgbClr val="E5401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5947920" y="3142080"/>
            <a:ext cx="319800" cy="290100"/>
          </a:xfrm>
          <a:prstGeom prst="ellipse">
            <a:avLst/>
          </a:prstGeom>
          <a:solidFill>
            <a:srgbClr val="E5401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7060680" y="3142080"/>
            <a:ext cx="319800" cy="290100"/>
          </a:xfrm>
          <a:prstGeom prst="ellipse">
            <a:avLst/>
          </a:prstGeom>
          <a:solidFill>
            <a:srgbClr val="E5401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049840" y="3142080"/>
            <a:ext cx="319800" cy="290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4622040" y="3142080"/>
            <a:ext cx="319800" cy="290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3335760" y="3142080"/>
            <a:ext cx="319800" cy="2901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224560" y="3142080"/>
            <a:ext cx="319800" cy="2901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0" y="3642840"/>
            <a:ext cx="9142800" cy="4359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PGTa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0" y="690480"/>
            <a:ext cx="9142800" cy="4359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PGT-P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4084560" y="4400280"/>
            <a:ext cx="2109000" cy="395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seq[hg19](1-22)x2,(X)x2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587160" y="4400280"/>
            <a:ext cx="3361200" cy="395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seq[hg19](5)x3,(13)x3,mos(18),(X)x2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513840" y="4400280"/>
            <a:ext cx="210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 целиакии &gt; 358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8321400" y="4494960"/>
            <a:ext cx="137100" cy="21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23cb032a4_0_17"/>
          <p:cNvSpPr txBox="1"/>
          <p:nvPr/>
        </p:nvSpPr>
        <p:spPr>
          <a:xfrm>
            <a:off x="112200" y="0"/>
            <a:ext cx="89325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Результаты</a:t>
            </a:r>
            <a:endParaRPr b="1" sz="1200">
              <a:solidFill>
                <a:schemeClr val="dk1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У ребенка выявлены гаплотипы DQ2.5, унаследованный от отца, и DQ8, унаследованный от матери. Среди семи проанализированных эмбрионов три имели оба гаплотипа повышенного риска (DQ2.5/DQ8), два — один рискованный гаплотип, и два — низкий риск. Два эмбриона с низким риском развития целиакии были дополнительно протестированы на наличие анеуплоидий PGT-A (NGS). По результатам молекулярного кариотипирования, у первого эмбриона выявлены анеуплоидии: seq[hg19](5)x3,(13)x3,mos(18),(X)x2, тогда как второй эмбрион оказался эуплоидным. Данный эмбрион был перенесен, что привело к успешной беременности и своевременным родам.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Обсуждение</a:t>
            </a:r>
            <a:endParaRPr b="1"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PGT-P позволяет снижать риск целиакии у потомства, однако его клиническая значимость требует </a:t>
            </a:r>
            <a:r>
              <a:rPr lang="ru" sz="1500">
                <a:solidFill>
                  <a:schemeClr val="dk1"/>
                </a:solidFill>
              </a:rPr>
              <a:t>дальнейшей</a:t>
            </a:r>
            <a:r>
              <a:rPr lang="ru" sz="1500">
                <a:solidFill>
                  <a:schemeClr val="dk1"/>
                </a:solidFill>
              </a:rPr>
              <a:t> оценки. Необходимо учитывать, что HLA-DQ2/DQ8 не являются абсолютными маркерами заболевания. Генетический отбор эмбрионов по полигенным рискам вызывает этические вопросы, требующие обсуждения в профессиональном сообществе.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Выводы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PGT-P может быть полезным инструментом в репродуктивной медицине для семей с отягощённым анамнезом целиакии, однако его применение требует дальнейших исследований.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/>
</file>