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2" r:id="rId5"/>
    <p:sldId id="265" r:id="rId6"/>
  </p:sldIdLst>
  <p:sldSz cx="9144000" cy="5143500" type="screen16x9"/>
  <p:notesSz cx="6858000" cy="9144000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-70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6787CE-9D88-CFC9-FC42-9F2AE252E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BC4ECEF-990C-B21A-BFAC-604E9000C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D6BC64-844A-BAF6-032F-38EF62B09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8ED6AF-BC08-4655-6258-DA03432A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3CDB149-6EFB-8E8A-3821-F7187B1B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29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83E3CC-43E4-2C93-8F74-4169A41E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4592FEB-2D98-B3B3-0621-BD8D8EF09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ADCC87-1D93-2D74-FD47-F521839E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9D88F0-5F7E-4BCD-F951-BF622EB3E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278053A-A945-6638-5E49-2F1235586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86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55EC2C-9CC6-4CCC-653F-B21766A01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8F78905-F27A-64BD-3F40-22ACBA441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679FA4-1DE3-25AA-DDB0-E4E1600FF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5E37E5-A666-9538-F0F8-CE9FFE620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98110C-47CF-2A65-4AAE-800D1EEE1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32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E3B6C4-5A62-1A06-15D0-2CC21089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2BA64A-EBF6-86DC-0D21-3566B7597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6CBFF7C-43C9-E6BC-F5EA-7C75C3FD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14BD22E-C057-3AB5-AC63-257F73376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338A50-684E-3F5B-965A-A6762C4D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3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653DED-C5CB-91C6-E5D6-FFC09E89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970C7F-083E-495D-788B-EC20263E3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DFCA09A-4944-347C-FC14-487A90E3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C2BC1F-CE1F-AEE4-A206-43735D56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41F088-8D18-5905-C7BC-9417BA2B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28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D1332B-067A-B779-842E-642EAA573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C9E72F-4038-3598-7CC6-7825B48A8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4AD7EAA-5AB9-898B-4AA9-308A087A7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0B86727-3869-5F76-FC1A-C39EF1E5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CDAF6A9-ABC2-00A6-D06C-8EDE9759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4C987E0-DABB-F800-8994-0D3314B8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2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238897-7FFA-5A30-8AF8-3039E423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69CE6B6-CD8E-A102-0717-43F2CBA4A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79397E3-A946-0A5A-037F-DC4460A84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4BB84C8-7424-3A4E-49B6-E7931E98C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D32BECB-FBC0-4A73-D4F9-28FE5B67D6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E8A7F79-0A99-56ED-BB56-C106924A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2A86C8F-CE93-2992-7E46-2BBDB9A1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B6564DA-82E2-A7BA-4530-2C5E4EB83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8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E100EA-23F6-1A07-D1A3-3990BD1BC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3E29167-E99A-B495-9F63-B64BE2D54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DAF5101-F302-C242-D389-D4CC6D31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97D3EF4-9497-A784-EFC0-B2931FBF2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41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AB30170-853B-B8B8-6960-FA32D62F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F47659E-8F8B-22F3-A7ED-09D3E32E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C5AC1F5-5D50-D6FB-1653-31845297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41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790E65-AB0E-1656-9C8B-61033B276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335261-FAE5-13C8-5B40-8DE0E73EE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0FBAE9D-2EAC-239E-392F-4B5E84681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C0DE2D-8F4A-CF17-9FC2-228E742B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2EFA2D1-0BB9-9EFE-DF07-0C1819F9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498C90E-FF64-CA68-74E7-AA1B13FA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0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32BBA8-27B8-D943-7877-5A13E28A0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5A6069F-63AA-D38D-A487-40BE93FBD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0719E1B-439E-AE54-7722-58331E4D5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2F9C43C-BFC9-E2A2-1221-66D1C25C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09B643F-D66C-0392-1696-83CDC5549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4C0BE17-004C-FFC1-0BC8-C8B381C0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85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374EAE-BAFD-A2DC-6753-F6D9764E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B8ABDC-05EE-09CD-5648-087F48154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FBE307-E8DD-C786-6927-614D35EA4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8BF214-66A7-41AF-846A-B8F4DC6E235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69EE920-2F8C-A8AC-7F2F-C21A4E743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E850D0-A4EA-012E-9AC9-D586EDB81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4B1BED-C400-4CD6-80F4-018A8F96B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2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t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D814E7-4F9C-27A2-311F-222280AB6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700" y="531154"/>
            <a:ext cx="6858000" cy="804148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Нормальный кариотип и скрытые реципрокные транслокации при бесплодии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04545" y="1642431"/>
            <a:ext cx="6213922" cy="210057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Минайчева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Л.И., Черемных А.Д., Вовк С.Л., Яковлева Ю.С., Сеитова Г.Н.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 larisa.minaycheva@medgenetics.ru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Научно-исследовательский институт медицинской генетики, Томский национальный исследовательский медицинский центр Российской академии наук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634050, Россия, г. Томск, ул. Набережная реки Ушайки, д. 10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Работа выполнена в рамках государственного задания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России (Научно-исследовательский институт медицинской генетики, Томский национальный исследовательский центр Российской академии наук)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2358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4030576-1794-33D0-9174-A8D1B3F05D4E}"/>
              </a:ext>
            </a:extLst>
          </p:cNvPr>
          <p:cNvSpPr txBox="1"/>
          <p:nvPr/>
        </p:nvSpPr>
        <p:spPr>
          <a:xfrm>
            <a:off x="523009" y="2291064"/>
            <a:ext cx="8097982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>
              <a:defRPr sz="1300"/>
            </a:lvl1pPr>
          </a:lstStyle>
          <a:p>
            <a:pPr algn="just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исследования: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диагностика скрытых сбалансированных хромосомных перестроек у супружеских пар с бесплодием, имеющих по результатам СЦА нормальный кариотип и планирующих беременность с применением ВРТ (ЭКО) и ПГТ-А.</a:t>
            </a:r>
            <a:endParaRPr lang="ru-RU" sz="1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39948" y="3109400"/>
            <a:ext cx="3390252" cy="47319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Материалы и методы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7508" y="225939"/>
            <a:ext cx="2551889" cy="44747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Актуальность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2360" y="3639411"/>
            <a:ext cx="85441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Объектами исследования были препараты метафазных хромосом супругов, приготовленные из ФГА-стимулированных лимфоцитов периферической крови. Молекулярно-цитогенетические исследования проводились при помощи аппаратно-программного комплекса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CytoLabView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ASI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Израиль). В качестве аналитических реагентов использованы коммерческие флуоресцентно меченные ДНК-пробы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Kreatech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™ (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Leica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Германия). Реакции флуоресцентной гибридизации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in situ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(FISH) проводились в соответствии с протоколом производителя.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7508" y="649426"/>
            <a:ext cx="8608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Сбалансированные хромосомные перестройки (СХП) выявляются у лиц с нарушением репродуктивной функции, фенотипически нормальных и не страдающих снижением интеллекта или психическими расстройствами. СХП выявляются при стандартном цитогенетическом анализе (СЦА), однако метод имеет ограниченную разрешающую способность (≥10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), что не позволяет исключить хромосомные перестройки меньшего размера. Вспомогательные репродуктивные технологии с ЭКО в сочетании с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преимплантационным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генетическим тестированием анеуплоидий (ПГТ-А) дают возможность супружеским парам с бесплодием и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невынашиванием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получить и выносить беременность. Заподозрить наличие скрытой от СЦА сбалансированной перестройки у супругов с нормальным кариотипом можно после получения результатов ПГТ-А, проведенного в рамках ЭКО.</a:t>
            </a:r>
          </a:p>
        </p:txBody>
      </p:sp>
    </p:spTree>
    <p:extLst>
      <p:ext uri="{BB962C8B-B14F-4D97-AF65-F5344CB8AC3E}">
        <p14:creationId xmlns:p14="http://schemas.microsoft.com/office/powerpoint/2010/main" val="188353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14C10CD-9B15-3083-B026-AEE8D7089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703" y="677757"/>
            <a:ext cx="714615" cy="136191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A007182-3A30-AB9B-55E9-BD85B8D49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0940" y="161479"/>
            <a:ext cx="2965823" cy="2979946"/>
          </a:xfrm>
          <a:prstGeom prst="rect">
            <a:avLst/>
          </a:prstGeom>
          <a:ln w="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090BAD2-1B7A-954A-0B2B-AAC2AB2E165B}"/>
              </a:ext>
            </a:extLst>
          </p:cNvPr>
          <p:cNvSpPr txBox="1"/>
          <p:nvPr/>
        </p:nvSpPr>
        <p:spPr>
          <a:xfrm>
            <a:off x="5629289" y="3230915"/>
            <a:ext cx="3391495" cy="5539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Метафазная пластинка хромосом с визуализацией флуоресцентных сигналов ДНК-проб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Kreatech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™ Sub-Telomere: “1pter”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и “10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qter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”, (Leica,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Германия)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F503461-B65C-C63D-B604-33C3863CA176}"/>
              </a:ext>
            </a:extLst>
          </p:cNvPr>
          <p:cNvSpPr txBox="1"/>
          <p:nvPr/>
        </p:nvSpPr>
        <p:spPr>
          <a:xfrm>
            <a:off x="303653" y="4552911"/>
            <a:ext cx="8586170" cy="38472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Кариотип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46,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XX.ish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t(1;10)(p36.3-,q26+;q26-,p36.3+)(RH103110-RH65042-,BV448729-RH10045+;BV448729-RH10045-,RH103110-RH65042+)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A68C70C-9D91-3095-0DC2-02E9B42D78C1}"/>
              </a:ext>
            </a:extLst>
          </p:cNvPr>
          <p:cNvSpPr txBox="1"/>
          <p:nvPr/>
        </p:nvSpPr>
        <p:spPr>
          <a:xfrm>
            <a:off x="303653" y="3454332"/>
            <a:ext cx="5231238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При помощи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использованием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субтеломерных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ДНК-проб на терминальные регионы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1p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10q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выявлена реципрокная транслокация между терминальными районами хромосом 1 и 10. </a:t>
            </a:r>
          </a:p>
        </p:txBody>
      </p:sp>
      <p:graphicFrame>
        <p:nvGraphicFramePr>
          <p:cNvPr id="17" name="Объект 4">
            <a:extLst>
              <a:ext uri="{FF2B5EF4-FFF2-40B4-BE49-F238E27FC236}">
                <a16:creationId xmlns:a16="http://schemas.microsoft.com/office/drawing/2014/main" xmlns="" id="{075F6875-1CD6-498C-EE0B-E3612070D2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033654"/>
              </p:ext>
            </p:extLst>
          </p:nvPr>
        </p:nvGraphicFramePr>
        <p:xfrm>
          <a:off x="303653" y="758144"/>
          <a:ext cx="4560687" cy="12045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716">
                  <a:extLst>
                    <a:ext uri="{9D8B030D-6E8A-4147-A177-3AD203B41FA5}">
                      <a16:colId xmlns:a16="http://schemas.microsoft.com/office/drawing/2014/main" xmlns="" val="1424410605"/>
                    </a:ext>
                  </a:extLst>
                </a:gridCol>
                <a:gridCol w="4352971">
                  <a:extLst>
                    <a:ext uri="{9D8B030D-6E8A-4147-A177-3AD203B41FA5}">
                      <a16:colId xmlns:a16="http://schemas.microsoft.com/office/drawing/2014/main" xmlns="" val="307326239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Кариотип эмбрионов по данным ПГТ-А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24241631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</a:pPr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arr[GRCh37]1p36.32p32.3(3655296_52440368)x3,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lang="ru-RU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0q21.3q26.3(70023347_135411735)x0,(X)x2[0.6],(Y)x1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401892865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3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[GRCh37]1p36.33p32.3(794595_52681405)x1,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10q21.3q26.3(70023347_132773270)x4,(7,13)x1[0.3],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14,17,22)x3[0.3],(X,Y)x1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299571854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0F439B3-AFB3-CAA5-D6E6-B20F73F9F60F}"/>
              </a:ext>
            </a:extLst>
          </p:cNvPr>
          <p:cNvSpPr txBox="1"/>
          <p:nvPr/>
        </p:nvSpPr>
        <p:spPr>
          <a:xfrm>
            <a:off x="303654" y="2178448"/>
            <a:ext cx="5496994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Кариотипы эмбрионов демонстрируют анеуплоидию по одним и тем же хромосомным регионам: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1p36.32p32.3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10q21.3q26.3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26E6B8A-F70B-7CE2-9321-2FBAFD5A5035}"/>
              </a:ext>
            </a:extLst>
          </p:cNvPr>
          <p:cNvSpPr txBox="1"/>
          <p:nvPr/>
        </p:nvSpPr>
        <p:spPr>
          <a:xfrm>
            <a:off x="163883" y="393064"/>
            <a:ext cx="1740164" cy="28469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Семья 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A704F5A-3474-A4A0-EF41-048586204E26}"/>
              </a:ext>
            </a:extLst>
          </p:cNvPr>
          <p:cNvSpPr txBox="1"/>
          <p:nvPr/>
        </p:nvSpPr>
        <p:spPr>
          <a:xfrm>
            <a:off x="5336023" y="947126"/>
            <a:ext cx="138564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62970" y="19564"/>
            <a:ext cx="2346992" cy="3823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E566C5B-BF64-C012-E0AD-A821C0C899A6}"/>
              </a:ext>
            </a:extLst>
          </p:cNvPr>
          <p:cNvSpPr txBox="1"/>
          <p:nvPr/>
        </p:nvSpPr>
        <p:spPr>
          <a:xfrm>
            <a:off x="1033965" y="2792333"/>
            <a:ext cx="46204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- Структурные перестройки хромосом?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Один из супругов носитель t(1;10)?</a:t>
            </a:r>
          </a:p>
        </p:txBody>
      </p:sp>
    </p:spTree>
    <p:extLst>
      <p:ext uri="{BB962C8B-B14F-4D97-AF65-F5344CB8AC3E}">
        <p14:creationId xmlns:p14="http://schemas.microsoft.com/office/powerpoint/2010/main" val="403031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47E2482-9B9A-BF97-AA53-30726CEB67FF}"/>
              </a:ext>
            </a:extLst>
          </p:cNvPr>
          <p:cNvSpPr txBox="1"/>
          <p:nvPr/>
        </p:nvSpPr>
        <p:spPr>
          <a:xfrm>
            <a:off x="192397" y="26703"/>
            <a:ext cx="951610" cy="28469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Семья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D383086-9B07-BE20-52E5-13B3E7659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02671"/>
              </p:ext>
            </p:extLst>
          </p:nvPr>
        </p:nvGraphicFramePr>
        <p:xfrm>
          <a:off x="370329" y="385677"/>
          <a:ext cx="3834547" cy="111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89">
                  <a:extLst>
                    <a:ext uri="{9D8B030D-6E8A-4147-A177-3AD203B41FA5}">
                      <a16:colId xmlns:a16="http://schemas.microsoft.com/office/drawing/2014/main" xmlns="" val="579909526"/>
                    </a:ext>
                  </a:extLst>
                </a:gridCol>
                <a:gridCol w="3498458">
                  <a:extLst>
                    <a:ext uri="{9D8B030D-6E8A-4147-A177-3AD203B41FA5}">
                      <a16:colId xmlns:a16="http://schemas.microsoft.com/office/drawing/2014/main" xmlns="" val="4258542480"/>
                    </a:ext>
                  </a:extLst>
                </a:gridCol>
              </a:tblGrid>
              <a:tr h="350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Кариотип эмбрионов по данным ПГТ-А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4563454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seq[hg19](5q11.1q35.3)x3,(7q34q36.3)x1,(20)x3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40898707"/>
                  </a:ext>
                </a:extLst>
              </a:tr>
              <a:tr h="2513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seq[hg19](7q34q36.3)x1,(19)x1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92286053"/>
                  </a:ext>
                </a:extLst>
              </a:tr>
              <a:tr h="2513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seq[hg19](7q34q36.3)x3,(16)x1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50033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0D78C80-2BB8-B82E-14DD-56D512D6CF1F}"/>
              </a:ext>
            </a:extLst>
          </p:cNvPr>
          <p:cNvSpPr txBox="1"/>
          <p:nvPr/>
        </p:nvSpPr>
        <p:spPr>
          <a:xfrm>
            <a:off x="4725784" y="250692"/>
            <a:ext cx="4340395" cy="13157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Кариотипы эмбрионов демонстрируют трехкратно повторяющуюся анеуплоидию только по хромосомному региону: 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7q34q36.3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Единожды присутствует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трисомия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5q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Структурные перестройки хромосом?</a:t>
            </a:r>
            <a:b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Один из супругов носитель t(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;?)? </a:t>
            </a:r>
          </a:p>
          <a:p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Транслокация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t(5;7)?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100F01D4-05E2-15D5-B664-35D3A43B0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906" y="2487816"/>
            <a:ext cx="649766" cy="98220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8D97775A-E47E-FFE3-F578-66EE66A9B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695" y="2562772"/>
            <a:ext cx="233626" cy="83229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B4E1F1A-3988-F033-EF27-493ABE15EB97}"/>
              </a:ext>
            </a:extLst>
          </p:cNvPr>
          <p:cNvSpPr txBox="1"/>
          <p:nvPr/>
        </p:nvSpPr>
        <p:spPr>
          <a:xfrm>
            <a:off x="95426" y="4321116"/>
            <a:ext cx="3892913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Транслокации с участием терминального региона 5q35 не выявлено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53149807-477D-262E-C6F8-09D36421F646}"/>
              </a:ext>
            </a:extLst>
          </p:cNvPr>
          <p:cNvSpPr txBox="1"/>
          <p:nvPr/>
        </p:nvSpPr>
        <p:spPr>
          <a:xfrm>
            <a:off x="4317902" y="4326672"/>
            <a:ext cx="4444653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Выявлено наличие транслокации между хромосомой 7 и хромосомой группы Е (17?)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70B9284-E3F5-F901-FDFD-7D7F61546D55}"/>
              </a:ext>
            </a:extLst>
          </p:cNvPr>
          <p:cNvSpPr txBox="1"/>
          <p:nvPr/>
        </p:nvSpPr>
        <p:spPr>
          <a:xfrm>
            <a:off x="317036" y="4022523"/>
            <a:ext cx="3826213" cy="2077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46,XX.ish 5q35(RH76175-SHGC-111734×2),(D7Z1)×2</a:t>
            </a:r>
            <a:endParaRPr lang="ru-R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CE69D6CA-247D-E758-F51E-2454B128A388}"/>
              </a:ext>
            </a:extLst>
          </p:cNvPr>
          <p:cNvSpPr txBox="1"/>
          <p:nvPr/>
        </p:nvSpPr>
        <p:spPr>
          <a:xfrm>
            <a:off x="4150471" y="4027186"/>
            <a:ext cx="4915708" cy="2077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>
              <a:defRPr sz="1050"/>
            </a:lvl1pPr>
          </a:lstStyle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46,XX,t(7;?17)(q36;?q25).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7q36(RH48601-SWSS2567+;RH48601-SWSS2567+),(D7Z1)×2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бъект 2">
            <a:extLst>
              <a:ext uri="{FF2B5EF4-FFF2-40B4-BE49-F238E27FC236}">
                <a16:creationId xmlns:a16="http://schemas.microsoft.com/office/drawing/2014/main" xmlns="" id="{39D6CF21-15DB-EA5C-AE9B-689C28A52FF4}"/>
              </a:ext>
            </a:extLst>
          </p:cNvPr>
          <p:cNvSpPr txBox="1">
            <a:spLocks/>
          </p:cNvSpPr>
          <p:nvPr/>
        </p:nvSpPr>
        <p:spPr>
          <a:xfrm>
            <a:off x="0" y="1632574"/>
            <a:ext cx="9092119" cy="50301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Последовательная серия (А-В) реакций гибридизации (FISH)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cубтеломерных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прицентромерной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ДНК-проб на метафазных пластинках с целью обнаружения сбалансированной транслокации: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07EF5254-F058-5726-D2BC-84E93E3F6D53}"/>
              </a:ext>
            </a:extLst>
          </p:cNvPr>
          <p:cNvGrpSpPr/>
          <p:nvPr/>
        </p:nvGrpSpPr>
        <p:grpSpPr>
          <a:xfrm>
            <a:off x="5418383" y="2072461"/>
            <a:ext cx="1822850" cy="1867794"/>
            <a:chOff x="5383748" y="2072461"/>
            <a:chExt cx="1822850" cy="1867794"/>
          </a:xfrm>
        </p:grpSpPr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xmlns="" id="{5C46DDBF-7112-0E51-CB33-3560E3895302}"/>
                </a:ext>
              </a:extLst>
            </p:cNvPr>
            <p:cNvGrpSpPr/>
            <p:nvPr/>
          </p:nvGrpSpPr>
          <p:grpSpPr>
            <a:xfrm>
              <a:off x="5383748" y="2072461"/>
              <a:ext cx="1822850" cy="1867794"/>
              <a:chOff x="4573764" y="1630495"/>
              <a:chExt cx="2554445" cy="255444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pic>
            <p:nvPicPr>
              <p:cNvPr id="22" name="Рисунок 21">
                <a:extLst>
                  <a:ext uri="{FF2B5EF4-FFF2-40B4-BE49-F238E27FC236}">
                    <a16:creationId xmlns:a16="http://schemas.microsoft.com/office/drawing/2014/main" xmlns="" id="{F46A4F0C-6632-349E-48E0-FED2496DBC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73764" y="1630495"/>
                <a:ext cx="2554445" cy="2554445"/>
              </a:xfrm>
              <a:prstGeom prst="rect">
                <a:avLst/>
              </a:prstGeom>
              <a:ln w="3175">
                <a:solidFill>
                  <a:schemeClr val="tx1"/>
                </a:solidFill>
              </a:ln>
            </p:spPr>
          </p:pic>
          <p:cxnSp>
            <p:nvCxnSpPr>
              <p:cNvPr id="23" name="Прямая со стрелкой 22">
                <a:extLst>
                  <a:ext uri="{FF2B5EF4-FFF2-40B4-BE49-F238E27FC236}">
                    <a16:creationId xmlns:a16="http://schemas.microsoft.com/office/drawing/2014/main" xmlns="" id="{C9CDC5B2-B52E-DF89-A94F-FB9835314B0D}"/>
                  </a:ext>
                </a:extLst>
              </p:cNvPr>
              <p:cNvCxnSpPr/>
              <p:nvPr/>
            </p:nvCxnSpPr>
            <p:spPr>
              <a:xfrm flipH="1" flipV="1">
                <a:off x="5130266" y="3099915"/>
                <a:ext cx="105878" cy="173255"/>
              </a:xfrm>
              <a:prstGeom prst="straightConnector1">
                <a:avLst/>
              </a:prstGeom>
              <a:ln>
                <a:solidFill>
                  <a:schemeClr val="tx2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3F36D876-D74E-F722-BA32-52DA4519C61A}"/>
                </a:ext>
              </a:extLst>
            </p:cNvPr>
            <p:cNvSpPr txBox="1"/>
            <p:nvPr/>
          </p:nvSpPr>
          <p:spPr>
            <a:xfrm>
              <a:off x="5442384" y="2081502"/>
              <a:ext cx="245901" cy="284693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ru-RU" dirty="0"/>
                <a:t>Б</a:t>
              </a: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02232691-CA09-B1C5-4C3B-C8A7D37F27D8}"/>
              </a:ext>
            </a:extLst>
          </p:cNvPr>
          <p:cNvGrpSpPr/>
          <p:nvPr/>
        </p:nvGrpSpPr>
        <p:grpSpPr>
          <a:xfrm>
            <a:off x="918712" y="2110076"/>
            <a:ext cx="1816089" cy="1816089"/>
            <a:chOff x="440729" y="2110076"/>
            <a:chExt cx="1816089" cy="1816089"/>
          </a:xfrm>
        </p:grpSpPr>
        <p:pic>
          <p:nvPicPr>
            <p:cNvPr id="36" name="Рисунок 35">
              <a:extLst>
                <a:ext uri="{FF2B5EF4-FFF2-40B4-BE49-F238E27FC236}">
                  <a16:creationId xmlns:a16="http://schemas.microsoft.com/office/drawing/2014/main" xmlns="" id="{2521B4D1-A4CE-AB8C-45B0-01501CAED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0729" y="2110076"/>
              <a:ext cx="1816089" cy="1816089"/>
            </a:xfrm>
            <a:prstGeom prst="rect">
              <a:avLst/>
            </a:prstGeom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0463C3CA-6FDA-9317-5636-2FB53684BEB2}"/>
                </a:ext>
              </a:extLst>
            </p:cNvPr>
            <p:cNvSpPr txBox="1"/>
            <p:nvPr/>
          </p:nvSpPr>
          <p:spPr>
            <a:xfrm>
              <a:off x="489384" y="2110076"/>
              <a:ext cx="244298" cy="284693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ru-RU" dirty="0"/>
                <a:t>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110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C85ACDF-5C64-4E37-88BD-13490B881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430" y="995410"/>
            <a:ext cx="671674" cy="8322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7FA87FA-6E98-A1CB-1777-3F3445ACF00D}"/>
              </a:ext>
            </a:extLst>
          </p:cNvPr>
          <p:cNvSpPr txBox="1"/>
          <p:nvPr/>
        </p:nvSpPr>
        <p:spPr>
          <a:xfrm>
            <a:off x="3695091" y="768840"/>
            <a:ext cx="5012989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Подтверждение предполагаемого наличия транслокации между хромосомой 7 и хромосомой 17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EFB601-B44C-74B0-03BD-90AFB03A6936}"/>
              </a:ext>
            </a:extLst>
          </p:cNvPr>
          <p:cNvSpPr txBox="1"/>
          <p:nvPr/>
        </p:nvSpPr>
        <p:spPr>
          <a:xfrm>
            <a:off x="1715286" y="2288190"/>
            <a:ext cx="8204618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Выявлена сбалансированная транслокация с участием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терминальных регионов хромосом 7 и 17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3E6F1FE-3778-EE4C-F3D8-E9B7D6617CA2}"/>
              </a:ext>
            </a:extLst>
          </p:cNvPr>
          <p:cNvSpPr txBox="1"/>
          <p:nvPr/>
        </p:nvSpPr>
        <p:spPr>
          <a:xfrm>
            <a:off x="2782430" y="362724"/>
            <a:ext cx="5773955" cy="2077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46,XX,t(7;17)(q34;q25).</a:t>
            </a:r>
            <a:r>
              <a:rPr lang="en-US" dirty="0" err="1"/>
              <a:t>ish</a:t>
            </a:r>
            <a:r>
              <a:rPr lang="en-US" dirty="0"/>
              <a:t> 17q25(G62613-SHGC-147547+;G62613-SHGC-147547+),(D7Z1)×2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9C7B588-60A7-241E-2A60-BA775F95DFF9}"/>
              </a:ext>
            </a:extLst>
          </p:cNvPr>
          <p:cNvSpPr txBox="1"/>
          <p:nvPr/>
        </p:nvSpPr>
        <p:spPr>
          <a:xfrm>
            <a:off x="3896867" y="1850244"/>
            <a:ext cx="4429327" cy="28469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Кариотип: 46,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XX.ish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t(7;17)(q36-,q25+;q25-,q36+)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47E2482-9B9A-BF97-AA53-30726CEB67FF}"/>
              </a:ext>
            </a:extLst>
          </p:cNvPr>
          <p:cNvSpPr txBox="1"/>
          <p:nvPr/>
        </p:nvSpPr>
        <p:spPr>
          <a:xfrm>
            <a:off x="234236" y="65156"/>
            <a:ext cx="951610" cy="28469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Семья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9863" y="2734674"/>
            <a:ext cx="83947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Выводы:</a:t>
            </a:r>
          </a:p>
          <a:p>
            <a:pPr algn="just"/>
            <a:endParaRPr lang="ru-RU" sz="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Повторяющиеся структурные хромосомные нарушения у эмбрионов с участием локусов определенных хромосом могут быть следствием наличия сбалансированных транслокаций у одного из супругов.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Проведение хромосомного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микроматричного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анализа абортивного материала в случае спонтанной потери беременности и привычном невынашивании позволит заподозрить наличие в кариотипе одного из супругов СХП, в том числе и малого размера. В этом случае супружеской паре могут быть предложены ВРТ с ПГТ-А, использование донорских половых клеток.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CD82389E-33A3-5B31-CD1A-B675464F496B}"/>
              </a:ext>
            </a:extLst>
          </p:cNvPr>
          <p:cNvGrpSpPr/>
          <p:nvPr/>
        </p:nvGrpSpPr>
        <p:grpSpPr>
          <a:xfrm>
            <a:off x="687505" y="421345"/>
            <a:ext cx="1915833" cy="1915833"/>
            <a:chOff x="687505" y="268951"/>
            <a:chExt cx="1915833" cy="1915833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CAA5F570-8F2B-AC31-B431-ADE8DDF93A01}"/>
                </a:ext>
              </a:extLst>
            </p:cNvPr>
            <p:cNvGrpSpPr/>
            <p:nvPr/>
          </p:nvGrpSpPr>
          <p:grpSpPr>
            <a:xfrm>
              <a:off x="687505" y="268951"/>
              <a:ext cx="1915833" cy="1915833"/>
              <a:chOff x="8150088" y="1940028"/>
              <a:chExt cx="2554444" cy="255444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pic>
            <p:nvPicPr>
              <p:cNvPr id="6" name="Рисунок 5">
                <a:extLst>
                  <a:ext uri="{FF2B5EF4-FFF2-40B4-BE49-F238E27FC236}">
                    <a16:creationId xmlns:a16="http://schemas.microsoft.com/office/drawing/2014/main" xmlns="" id="{EEA19BAE-F901-ABAB-6FBD-2EA100F7CF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50088" y="1940028"/>
                <a:ext cx="2554444" cy="2554444"/>
              </a:xfrm>
              <a:prstGeom prst="rect">
                <a:avLst/>
              </a:prstGeom>
              <a:ln w="3175">
                <a:solidFill>
                  <a:schemeClr val="tx1"/>
                </a:solidFill>
              </a:ln>
            </p:spPr>
          </p:pic>
          <p:cxnSp>
            <p:nvCxnSpPr>
              <p:cNvPr id="7" name="Прямая со стрелкой 6">
                <a:extLst>
                  <a:ext uri="{FF2B5EF4-FFF2-40B4-BE49-F238E27FC236}">
                    <a16:creationId xmlns:a16="http://schemas.microsoft.com/office/drawing/2014/main" xmlns="" id="{5D68B12B-1233-72E2-B129-4262F36ED4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80883" y="3316320"/>
                <a:ext cx="131644" cy="112680"/>
              </a:xfrm>
              <a:prstGeom prst="straightConnector1">
                <a:avLst/>
              </a:prstGeom>
              <a:ln>
                <a:solidFill>
                  <a:schemeClr val="tx2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1DB65EAA-5996-5C7C-9721-E2AF4727935E}"/>
                </a:ext>
              </a:extLst>
            </p:cNvPr>
            <p:cNvSpPr txBox="1"/>
            <p:nvPr/>
          </p:nvSpPr>
          <p:spPr>
            <a:xfrm>
              <a:off x="710041" y="268951"/>
              <a:ext cx="245901" cy="284693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9483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618</Words>
  <Application>Microsoft Office PowerPoint</Application>
  <PresentationFormat>Экран (16:9)</PresentationFormat>
  <Paragraphs>58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Нормальный кариотип и скрытые реципрокные транслокации при бесплодии</vt:lpstr>
      <vt:lpstr>Материалы и методы</vt:lpstr>
      <vt:lpstr>Результаты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Нормальный кариотип и скрытые реципрокные транслокации при бесплодии</dc:title>
  <dc:creator>Александр Черемных</dc:creator>
  <cp:lastModifiedBy>Минайчева Лариса Ивановна          </cp:lastModifiedBy>
  <cp:revision>35</cp:revision>
  <dcterms:created xsi:type="dcterms:W3CDTF">2025-04-17T10:46:28Z</dcterms:created>
  <dcterms:modified xsi:type="dcterms:W3CDTF">2025-04-25T01:38:58Z</dcterms:modified>
</cp:coreProperties>
</file>