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1" r:id="rId5"/>
    <p:sldId id="264" r:id="rId6"/>
  </p:sldIdLst>
  <p:sldSz cx="9144000" cy="5143500" type="screen16x9"/>
  <p:notesSz cx="6761163" cy="9942513"/>
  <p:defaultTextStyle>
    <a:defPPr>
      <a:defRPr lang="ru-RU"/>
    </a:defPPr>
    <a:lvl1pPr marL="0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99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97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96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95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94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392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291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190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CFEFE"/>
    <a:srgbClr val="0DCFD9"/>
    <a:srgbClr val="68E4EA"/>
    <a:srgbClr val="CCFFCC"/>
    <a:srgbClr val="60EB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987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098" y="-4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84" y="-84"/>
      </p:cViewPr>
      <p:guideLst>
        <p:guide orient="horz" pos="3131"/>
        <p:guide pos="2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A7E88-7AF7-4D79-B79F-B4B34AC6CE25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00442-749D-4C23-AEBA-0E1100FF8F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45D4A-930B-4C68-9291-6762278EDA5B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9F2C8-C025-4375-B88F-A7494B2C4B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43" indent="0" algn="ctr">
              <a:buNone/>
              <a:defRPr sz="1500"/>
            </a:lvl2pPr>
            <a:lvl3pPr marL="685686" indent="0" algn="ctr">
              <a:buNone/>
              <a:defRPr sz="1300"/>
            </a:lvl3pPr>
            <a:lvl4pPr marL="1028529" indent="0" algn="ctr">
              <a:buNone/>
              <a:defRPr sz="1200"/>
            </a:lvl4pPr>
            <a:lvl5pPr marL="1371372" indent="0" algn="ctr">
              <a:buNone/>
              <a:defRPr sz="1200"/>
            </a:lvl5pPr>
            <a:lvl6pPr marL="1714215" indent="0" algn="ctr">
              <a:buNone/>
              <a:defRPr sz="1200"/>
            </a:lvl6pPr>
            <a:lvl7pPr marL="2057058" indent="0" algn="ctr">
              <a:buNone/>
              <a:defRPr sz="1200"/>
            </a:lvl7pPr>
            <a:lvl8pPr marL="2399901" indent="0" algn="ctr">
              <a:buNone/>
              <a:defRPr sz="1200"/>
            </a:lvl8pPr>
            <a:lvl9pPr marL="2742743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673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97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132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94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5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388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81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43" indent="0">
              <a:buNone/>
              <a:defRPr sz="1500" b="1"/>
            </a:lvl2pPr>
            <a:lvl3pPr marL="685686" indent="0">
              <a:buNone/>
              <a:defRPr sz="1300" b="1"/>
            </a:lvl3pPr>
            <a:lvl4pPr marL="1028529" indent="0">
              <a:buNone/>
              <a:defRPr sz="1200" b="1"/>
            </a:lvl4pPr>
            <a:lvl5pPr marL="1371372" indent="0">
              <a:buNone/>
              <a:defRPr sz="1200" b="1"/>
            </a:lvl5pPr>
            <a:lvl6pPr marL="1714215" indent="0">
              <a:buNone/>
              <a:defRPr sz="1200" b="1"/>
            </a:lvl6pPr>
            <a:lvl7pPr marL="2057058" indent="0">
              <a:buNone/>
              <a:defRPr sz="1200" b="1"/>
            </a:lvl7pPr>
            <a:lvl8pPr marL="2399901" indent="0">
              <a:buNone/>
              <a:defRPr sz="1200" b="1"/>
            </a:lvl8pPr>
            <a:lvl9pPr marL="2742743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43" indent="0">
              <a:buNone/>
              <a:defRPr sz="1500" b="1"/>
            </a:lvl2pPr>
            <a:lvl3pPr marL="685686" indent="0">
              <a:buNone/>
              <a:defRPr sz="1300" b="1"/>
            </a:lvl3pPr>
            <a:lvl4pPr marL="1028529" indent="0">
              <a:buNone/>
              <a:defRPr sz="1200" b="1"/>
            </a:lvl4pPr>
            <a:lvl5pPr marL="1371372" indent="0">
              <a:buNone/>
              <a:defRPr sz="1200" b="1"/>
            </a:lvl5pPr>
            <a:lvl6pPr marL="1714215" indent="0">
              <a:buNone/>
              <a:defRPr sz="1200" b="1"/>
            </a:lvl6pPr>
            <a:lvl7pPr marL="2057058" indent="0">
              <a:buNone/>
              <a:defRPr sz="1200" b="1"/>
            </a:lvl7pPr>
            <a:lvl8pPr marL="2399901" indent="0">
              <a:buNone/>
              <a:defRPr sz="1200" b="1"/>
            </a:lvl8pPr>
            <a:lvl9pPr marL="2742743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6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80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92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43" indent="0">
              <a:buNone/>
              <a:defRPr sz="1000"/>
            </a:lvl2pPr>
            <a:lvl3pPr marL="685686" indent="0">
              <a:buNone/>
              <a:defRPr sz="900"/>
            </a:lvl3pPr>
            <a:lvl4pPr marL="1028529" indent="0">
              <a:buNone/>
              <a:defRPr sz="700"/>
            </a:lvl4pPr>
            <a:lvl5pPr marL="1371372" indent="0">
              <a:buNone/>
              <a:defRPr sz="700"/>
            </a:lvl5pPr>
            <a:lvl6pPr marL="1714215" indent="0">
              <a:buNone/>
              <a:defRPr sz="700"/>
            </a:lvl6pPr>
            <a:lvl7pPr marL="2057058" indent="0">
              <a:buNone/>
              <a:defRPr sz="700"/>
            </a:lvl7pPr>
            <a:lvl8pPr marL="2399901" indent="0">
              <a:buNone/>
              <a:defRPr sz="700"/>
            </a:lvl8pPr>
            <a:lvl9pPr marL="274274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792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43" indent="0">
              <a:buNone/>
              <a:defRPr sz="2100"/>
            </a:lvl2pPr>
            <a:lvl3pPr marL="685686" indent="0">
              <a:buNone/>
              <a:defRPr sz="1800"/>
            </a:lvl3pPr>
            <a:lvl4pPr marL="1028529" indent="0">
              <a:buNone/>
              <a:defRPr sz="1500"/>
            </a:lvl4pPr>
            <a:lvl5pPr marL="1371372" indent="0">
              <a:buNone/>
              <a:defRPr sz="1500"/>
            </a:lvl5pPr>
            <a:lvl6pPr marL="1714215" indent="0">
              <a:buNone/>
              <a:defRPr sz="1500"/>
            </a:lvl6pPr>
            <a:lvl7pPr marL="2057058" indent="0">
              <a:buNone/>
              <a:defRPr sz="1500"/>
            </a:lvl7pPr>
            <a:lvl8pPr marL="2399901" indent="0">
              <a:buNone/>
              <a:defRPr sz="1500"/>
            </a:lvl8pPr>
            <a:lvl9pPr marL="2742743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43" indent="0">
              <a:buNone/>
              <a:defRPr sz="1000"/>
            </a:lvl2pPr>
            <a:lvl3pPr marL="685686" indent="0">
              <a:buNone/>
              <a:defRPr sz="900"/>
            </a:lvl3pPr>
            <a:lvl4pPr marL="1028529" indent="0">
              <a:buNone/>
              <a:defRPr sz="700"/>
            </a:lvl4pPr>
            <a:lvl5pPr marL="1371372" indent="0">
              <a:buNone/>
              <a:defRPr sz="700"/>
            </a:lvl5pPr>
            <a:lvl6pPr marL="1714215" indent="0">
              <a:buNone/>
              <a:defRPr sz="700"/>
            </a:lvl6pPr>
            <a:lvl7pPr marL="2057058" indent="0">
              <a:buNone/>
              <a:defRPr sz="700"/>
            </a:lvl7pPr>
            <a:lvl8pPr marL="2399901" indent="0">
              <a:buNone/>
              <a:defRPr sz="700"/>
            </a:lvl8pPr>
            <a:lvl9pPr marL="274274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709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22321" tIns="11160" rIns="22321" bIns="1116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3"/>
          </a:xfrm>
          <a:prstGeom prst="rect">
            <a:avLst/>
          </a:prstGeom>
        </p:spPr>
        <p:txBody>
          <a:bodyPr vert="horz" lIns="22321" tIns="11160" rIns="22321" bIns="1116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F3B82595-D066-45E8-A197-2845794F9AE4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30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68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171421" indent="-171421" algn="l" defTabSz="68568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514265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857107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199950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1542793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1885636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79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22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65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3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86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29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72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15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58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01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43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2855342" y="61030"/>
            <a:ext cx="6064371" cy="1983430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defPPr>
              <a:defRPr lang="en-US"/>
            </a:defPPr>
            <a:lvl1pPr marL="0" algn="l" defTabSz="2809037" rtl="0" eaLnBrk="1" latinLnBrk="0" hangingPunct="1">
              <a:defRPr sz="36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404518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09037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13555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18074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2592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27110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31629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36147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Результаты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неонатального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скрининга на врожденную дисфункцию коры надпочечников в Краснодарском крае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499" y="165289"/>
            <a:ext cx="2520494" cy="1680764"/>
          </a:xfrm>
          <a:prstGeom prst="rect">
            <a:avLst/>
          </a:prstGeom>
          <a:noFill/>
          <a:ln w="25400" cap="rnd" cmpd="sng">
            <a:solidFill>
              <a:srgbClr val="00B0F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334" y="2505253"/>
            <a:ext cx="8091576" cy="1084880"/>
          </a:xfrm>
          <a:prstGeom prst="rect">
            <a:avLst/>
          </a:prstGeom>
          <a:noFill/>
        </p:spPr>
        <p:txBody>
          <a:bodyPr wrap="square" lIns="22321" tIns="11160" rIns="22321" bIns="1116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ГБУЗ «НИИ-Краевая клиническая больница №1 им. проф.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С.В.Очаповского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Кубанская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межрегиональная медико-генетическая консультация.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г.Краснодар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E-mail: kubanmgk@mail.ru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657" y="4536570"/>
            <a:ext cx="8483511" cy="237982"/>
          </a:xfrm>
          <a:prstGeom prst="rect">
            <a:avLst/>
          </a:prstGeom>
          <a:noFill/>
        </p:spPr>
        <p:txBody>
          <a:bodyPr wrap="square" lIns="22321" tIns="11160" rIns="22321" bIns="11160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Источник финансирования: отсутствует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4520" y="2006776"/>
            <a:ext cx="4809420" cy="268759"/>
          </a:xfrm>
          <a:prstGeom prst="rect">
            <a:avLst/>
          </a:prstGeom>
          <a:noFill/>
        </p:spPr>
        <p:txBody>
          <a:bodyPr wrap="square" lIns="22321" tIns="11160" rIns="22321" bIns="11160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Шумливая Е.О.,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Голихина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Т.А.,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Матулевич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С.А.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0585" y="3494157"/>
            <a:ext cx="1833633" cy="1484694"/>
          </a:xfrm>
          <a:prstGeom prst="rect">
            <a:avLst/>
          </a:prstGeom>
          <a:noFill/>
          <a:ln w="25400" cmpd="sng">
            <a:solidFill>
              <a:srgbClr val="00B0F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2529" y="1"/>
            <a:ext cx="882482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Актуальность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Врожденная дисфункция коры надпочечников (ВДКН) – группа аутосомно-рецессивных заболеваний, характеризующихся дефектом одного из ферментов или транспортных белков, принимающих участие в синтезе кортизола в коре надпочечников 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Наиболее частая форма ВДКН, встречающаяся более чем в 90% случаев, обусловлена дефицитом фермента 21-гидроксилазы, которая подразделяется на неклассическую и классические 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вирильная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и сольтеряющая) формы.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Несвоевременная диагностика сольтеряющей формы ВДКН приводит к гибели ребенка от криза надпочечниковой недостаточности.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Поздняя диагностика, несвоевременная и некорректная терапия при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вирильных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формах заболевания приводит к нарушениям роста, полового созревания и к ошибкам половой принадлежности у девочек с вирилизацией наружных гениталий.</a:t>
            </a:r>
          </a:p>
          <a:p>
            <a:pPr>
              <a:spcBef>
                <a:spcPts val="600"/>
              </a:spcBef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Неонатальный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скрининг (НС) на ВДКН проводится в России с 2006г., забор крови проводился на 4-5 день жизни.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 01.01.2023 в РФ проводится расширенный НС, в рамках которого кровь у новорожденных берется в первые 24-48 часов жизни.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55275" y="0"/>
            <a:ext cx="8824823" cy="505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Цель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Оценить эффективность НС на ВДКН в Краснодарском крае.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Определить влияние ранних сроков обследования новорожденных на результаты скрининга на ВДКН.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Методы</a:t>
            </a:r>
            <a:endParaRPr kumimoji="0" lang="ru-RU" altLang="ko-K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Проанализированы данные обследования на ВДКН новорожденных, родившихся с 1.06.06г. по 31.12.24г.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Определяли 17ОНР в сухих пятнах крови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иммунофлюоресцентным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методом наборами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DELFIA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(Финляндия) и наборами «17ά-ОН-Прогестерон»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Иммуноскрин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(Россия).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Результаты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оценивали по методическим рекомендациям фирмы-производителя диагностических наборов в зависимости от веса и срока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гестации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новорожденного, с учетом рекомендации об определении собственных пороговых уровней (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cut off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для обследуемой популяции.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cut off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(99 перцентиль) 17ОНР для новорожденных проводили 1 раз в 6 месяцев с помощью программного комплекса 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Неоскрин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», в котором аккумулированы данные обследования всех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новорожденных Краснодарского края.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Подтверждающая диагностика проводилась путем определения в крови уровня калия, натрия, кортизола, 17ОНР и ультразвукового исследования надпочечников.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8215" y="120770"/>
            <a:ext cx="17039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Результаты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0771" y="483080"/>
            <a:ext cx="8911086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За период 2006-2024 гг. обследовано 1 145 400 (99,5%) новорожденных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Уровень 17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OHP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выше порогового определен у 15478 (1,4%).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Выявлено 119 детей с ВДКН, частота заболевания составила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1:9625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Из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выявленных 119 детей с ВДКН: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девочек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57(47,9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%), мальчиков 62 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52,1%).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сольтеряющая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- 82,4% (98 детей),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вирильная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форма          -   5,9% (7 детей),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неклассическая форма - 11,8% (14 детей).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Всем детям с ВДКН проведено молекулярно-генетическое исследование на базе ФГБУ «Национальный медицинский исследовательский центр эндокринологии» МЗ РФ.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Выявлены 3 частые мутации гена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CYP21A2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del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(23,5%),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spl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spl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(21,8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%),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172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172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(16,8%).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 37,8% случаев определены более редкие мутации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8215" y="120770"/>
            <a:ext cx="17039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Результаты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0771" y="483080"/>
            <a:ext cx="8911086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2022 г.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cut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off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17ОНР, установленный в нашей лаборатории для доношенных новорожденных, обследованных в возрасте 4-5 дней жизни, соответствовал значению, указанному фирмой-производителем наборов «17ά-ОН-Прогестерон»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Иммуноскрин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      21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нмоль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/л.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 2023-2024 гг. сроки обследования новорожденных сократились до 24-48 часов жизни.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 1й половине 2023 г. оценку повышенных результатов 17ОНР проводили по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cut off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2022 г. (21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нмоль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/л.) до накопления статистических данных.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ретеста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2023 г. составил 2,1% (в 2022г. - 1,4%).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 данным НС в 2023-2024 гг.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cut off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17ОНР для доношенных новорожденных, обследованных в 24-48 часов жизни, составил 25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нмоль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/л.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Оценка результатов НС с данным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cut off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 2024г. привела к снижению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ретеста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1,1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%.</a:t>
            </a:r>
          </a:p>
          <a:p>
            <a:pPr>
              <a:spcBef>
                <a:spcPts val="600"/>
              </a:spcBef>
            </a:pPr>
            <a:r>
              <a:rPr lang="ru-RU" sz="1600" i="1" u="sng" dirty="0" smtClean="0">
                <a:latin typeface="Arial" pitchFamily="34" charset="0"/>
                <a:cs typeface="Arial" pitchFamily="34" charset="0"/>
              </a:rPr>
              <a:t>Изменение сроков обследования новорожденных при проведении НС требует контроля пороговых уровней 17ОНР для предотвращения необоснованных </a:t>
            </a:r>
            <a:r>
              <a:rPr lang="ru-RU" sz="1600" i="1" u="sng" dirty="0" err="1" smtClean="0">
                <a:latin typeface="Arial" pitchFamily="34" charset="0"/>
                <a:cs typeface="Arial" pitchFamily="34" charset="0"/>
              </a:rPr>
              <a:t>ретестов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</TotalTime>
  <Words>635</Words>
  <Application>Microsoft Office PowerPoint</Application>
  <PresentationFormat>Экран (16:9)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Ратова Людмила Геннадьевна</dc:creator>
  <cp:lastModifiedBy>User220</cp:lastModifiedBy>
  <cp:revision>116</cp:revision>
  <cp:lastPrinted>2021-04-07T09:15:34Z</cp:lastPrinted>
  <dcterms:created xsi:type="dcterms:W3CDTF">2019-08-02T16:36:54Z</dcterms:created>
  <dcterms:modified xsi:type="dcterms:W3CDTF">2025-04-16T11:31:53Z</dcterms:modified>
</cp:coreProperties>
</file>