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Helvetica World Bold" panose="020B0800040000020004" charset="-122"/>
      <p:bold r:id="rId12"/>
    </p:embeddedFont>
    <p:embeddedFont>
      <p:font typeface="Times New Roman Bold" panose="02030802070405020303"/>
      <p:bold r:id="rId13"/>
    </p:embeddedFont>
    <p:embeddedFont>
      <p:font typeface="Helvetica World" panose="020B0500040000020004" charset="-122"/>
      <p:regular r:id="rId14"/>
    </p:embeddedFont>
    <p:embeddedFont>
      <p:font typeface="Helvetica World Bold Italics" panose="020B0800040000090004" charset="-122"/>
      <p:boldItalic r:id="rId15"/>
    </p:embeddedFont>
    <p:embeddedFont>
      <p:font typeface="Calibri" panose="020F050202020403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47202" y="7347169"/>
            <a:ext cx="3871413" cy="2020926"/>
          </a:xfrm>
          <a:custGeom>
            <a:avLst/>
            <a:gdLst/>
            <a:ahLst/>
            <a:cxnLst/>
            <a:rect l="l" t="t" r="r" b="b"/>
            <a:pathLst>
              <a:path w="3871413" h="2020926">
                <a:moveTo>
                  <a:pt x="0" y="0"/>
                </a:moveTo>
                <a:lnTo>
                  <a:pt x="3871413" y="0"/>
                </a:lnTo>
                <a:lnTo>
                  <a:pt x="3871413" y="2020927"/>
                </a:lnTo>
                <a:lnTo>
                  <a:pt x="0" y="202092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27963" y="6846868"/>
            <a:ext cx="3127350" cy="3127350"/>
          </a:xfrm>
          <a:custGeom>
            <a:avLst/>
            <a:gdLst/>
            <a:ahLst/>
            <a:cxnLst/>
            <a:rect l="l" t="t" r="r" b="b"/>
            <a:pathLst>
              <a:path w="3127350" h="3127350">
                <a:moveTo>
                  <a:pt x="0" y="0"/>
                </a:moveTo>
                <a:lnTo>
                  <a:pt x="3127350" y="0"/>
                </a:lnTo>
                <a:lnTo>
                  <a:pt x="3127350" y="3127349"/>
                </a:lnTo>
                <a:lnTo>
                  <a:pt x="0" y="3127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-417830" y="165735"/>
            <a:ext cx="7407910" cy="10120630"/>
            <a:chOff x="0" y="0"/>
            <a:chExt cx="2804397" cy="27836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4397" cy="2783652"/>
            </a:xfrm>
            <a:custGeom>
              <a:avLst/>
              <a:gdLst/>
              <a:ahLst/>
              <a:cxnLst/>
              <a:rect l="l" t="t" r="r" b="b"/>
              <a:pathLst>
                <a:path w="2804397" h="2783652">
                  <a:moveTo>
                    <a:pt x="0" y="0"/>
                  </a:moveTo>
                  <a:lnTo>
                    <a:pt x="2804397" y="0"/>
                  </a:lnTo>
                  <a:lnTo>
                    <a:pt x="2804397" y="2783652"/>
                  </a:lnTo>
                  <a:lnTo>
                    <a:pt x="0" y="2783652"/>
                  </a:lnTo>
                  <a:close/>
                </a:path>
              </a:pathLst>
            </a:custGeom>
            <a:solidFill>
              <a:srgbClr val="22534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804397" cy="2821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7" name="Freeform 7"/>
          <p:cNvSpPr/>
          <p:nvPr/>
        </p:nvSpPr>
        <p:spPr>
          <a:xfrm>
            <a:off x="-417830" y="27940"/>
            <a:ext cx="7427595" cy="10259060"/>
          </a:xfrm>
          <a:custGeom>
            <a:avLst/>
            <a:gdLst/>
            <a:ahLst/>
            <a:cxnLst/>
            <a:rect l="l" t="t" r="r" b="b"/>
            <a:pathLst>
              <a:path w="7427636" h="10787738">
                <a:moveTo>
                  <a:pt x="0" y="0"/>
                </a:moveTo>
                <a:lnTo>
                  <a:pt x="7427636" y="0"/>
                </a:lnTo>
                <a:lnTo>
                  <a:pt x="7427636" y="10787738"/>
                </a:lnTo>
                <a:lnTo>
                  <a:pt x="0" y="10787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1000"/>
            </a:blip>
            <a:stretch>
              <a:fillRect l="-50378" t="-1769" b="-176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64192" y="991287"/>
            <a:ext cx="10051670" cy="379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225" b="1">
                <a:solidFill>
                  <a:srgbClr val="FEFEFE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Исследование мутаций белка</a:t>
            </a:r>
            <a:r>
              <a:rPr lang="en-US" sz="4225" b="1">
                <a:solidFill>
                  <a:srgbClr val="2A3E48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в</a:t>
            </a:r>
            <a:br>
              <a:rPr lang="en-US" sz="4225" b="1">
                <a:solidFill>
                  <a:srgbClr val="2A3E48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</a:br>
            <a:r>
              <a:rPr lang="en-US" sz="4225" b="1">
                <a:solidFill>
                  <a:srgbClr val="FEFEFE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ГАМК-транспортера GAT-1, ассоциированных с шизофренией, методом молекулярной динамики</a:t>
            </a:r>
            <a:endParaRPr lang="en-US" sz="4225" b="1">
              <a:solidFill>
                <a:srgbClr val="FEFEFE"/>
              </a:solidFill>
              <a:latin typeface="Helvetica World Bold" panose="020B0800040000020004" charset="-122"/>
              <a:ea typeface="Helvetica World Bold" panose="020B0800040000020004" charset="-122"/>
              <a:cs typeface="Helvetica World Bold" panose="020B0800040000020004" charset="-122"/>
              <a:sym typeface="Helvetica World Bold" panose="020B0800040000020004" charset="-122"/>
            </a:endParaRPr>
          </a:p>
          <a:p>
            <a:pPr algn="ctr">
              <a:lnSpc>
                <a:spcPts val="5915"/>
              </a:lnSpc>
            </a:pPr>
          </a:p>
        </p:txBody>
      </p:sp>
      <p:sp>
        <p:nvSpPr>
          <p:cNvPr id="9" name="TextBox 9"/>
          <p:cNvSpPr txBox="1"/>
          <p:nvPr/>
        </p:nvSpPr>
        <p:spPr>
          <a:xfrm>
            <a:off x="7959555" y="4622230"/>
            <a:ext cx="10279829" cy="1053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0"/>
              </a:lnSpc>
            </a:pPr>
            <a:r>
              <a:rPr lang="en-US" sz="2865" b="1">
                <a:solidFill>
                  <a:srgbClr val="FEFEFE"/>
                </a:solidFill>
                <a:latin typeface="Times New Roman Bold" panose="02030802070405020303"/>
                <a:ea typeface="Times New Roman Bold" panose="02030802070405020303"/>
                <a:cs typeface="Times New Roman Bold" panose="02030802070405020303"/>
                <a:sym typeface="Times New Roman Bold" panose="02030802070405020303"/>
              </a:rPr>
              <a:t>Абдуразаков А., Абашкин Д.А., Мариловцева Е.В., </a:t>
            </a:r>
            <a:endParaRPr lang="en-US" sz="2865" b="1">
              <a:solidFill>
                <a:srgbClr val="FEFEFE"/>
              </a:solidFill>
              <a:latin typeface="Times New Roman Bold" panose="02030802070405020303"/>
              <a:ea typeface="Times New Roman Bold" panose="02030802070405020303"/>
              <a:cs typeface="Times New Roman Bold" panose="02030802070405020303"/>
              <a:sym typeface="Times New Roman Bold" panose="02030802070405020303"/>
            </a:endParaRPr>
          </a:p>
          <a:p>
            <a:pPr algn="just">
              <a:lnSpc>
                <a:spcPts val="4010"/>
              </a:lnSpc>
            </a:pPr>
          </a:p>
        </p:txBody>
      </p:sp>
      <p:sp>
        <p:nvSpPr>
          <p:cNvPr id="10" name="TextBox 10"/>
          <p:cNvSpPr txBox="1"/>
          <p:nvPr/>
        </p:nvSpPr>
        <p:spPr>
          <a:xfrm>
            <a:off x="8317735" y="5895785"/>
            <a:ext cx="8544584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b="1">
                <a:solidFill>
                  <a:srgbClr val="FEFEFE"/>
                </a:solidFill>
                <a:latin typeface="Times New Roman Bold" panose="02030802070405020303"/>
                <a:ea typeface="Times New Roman Bold" panose="02030802070405020303"/>
                <a:cs typeface="Times New Roman Bold" panose="02030802070405020303"/>
                <a:sym typeface="Times New Roman Bold" panose="02030802070405020303"/>
              </a:rPr>
              <a:t>e-mail: aabdurazakov@edu.hse.ru</a:t>
            </a:r>
            <a:endParaRPr lang="en-US" sz="2900" b="1">
              <a:solidFill>
                <a:srgbClr val="FEFEFE"/>
              </a:solidFill>
              <a:latin typeface="Times New Roman Bold" panose="02030802070405020303"/>
              <a:ea typeface="Times New Roman Bold" panose="02030802070405020303"/>
              <a:cs typeface="Times New Roman Bold" panose="02030802070405020303"/>
              <a:sym typeface="Times New Roman Bold" panose="02030802070405020303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394616" y="5178489"/>
            <a:ext cx="10279829" cy="1051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10"/>
              </a:lnSpc>
            </a:pPr>
            <a:r>
              <a:rPr lang="en-US" sz="2865" b="1">
                <a:solidFill>
                  <a:srgbClr val="FEFEFE"/>
                </a:solidFill>
                <a:latin typeface="Times New Roman Bold" panose="02030802070405020303"/>
                <a:ea typeface="Times New Roman Bold" panose="02030802070405020303"/>
                <a:cs typeface="Times New Roman Bold" panose="02030802070405020303"/>
                <a:sym typeface="Times New Roman Bold" panose="02030802070405020303"/>
              </a:rPr>
              <a:t>Голимбет В.Е.</a:t>
            </a:r>
            <a:endParaRPr lang="en-US" sz="2865" b="1">
              <a:solidFill>
                <a:srgbClr val="FEFEFE"/>
              </a:solidFill>
              <a:latin typeface="Times New Roman Bold" panose="02030802070405020303"/>
              <a:ea typeface="Times New Roman Bold" panose="02030802070405020303"/>
              <a:cs typeface="Times New Roman Bold" panose="02030802070405020303"/>
              <a:sym typeface="Times New Roman Bold" panose="02030802070405020303"/>
            </a:endParaRPr>
          </a:p>
          <a:p>
            <a:pPr algn="just">
              <a:lnSpc>
                <a:spcPts val="4010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8165" y="414338"/>
            <a:ext cx="1005167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Актуальность</a:t>
            </a:r>
            <a:endParaRPr lang="en-US" sz="6000" b="1">
              <a:solidFill>
                <a:srgbClr val="F17122"/>
              </a:solidFill>
              <a:latin typeface="Helvetica World Bold" panose="020B0800040000020004" charset="-122"/>
              <a:ea typeface="Helvetica World Bold" panose="020B0800040000020004" charset="-122"/>
              <a:cs typeface="Helvetica World Bold" panose="020B0800040000020004" charset="-122"/>
              <a:sym typeface="Helvetica World Bold" panose="020B08000400000200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2025" y="1865046"/>
            <a:ext cx="16230600" cy="453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Известно, что в патогенез шизофрении вовлечена ГАМК-ергическая система, выполняющая функции активации и торможения нейрональной коммуникации. Мутации в генах белков транспортеров ГАМК могут быть одним из ключевых процессов в патогенезе шизофрении.  Следовательно,</a:t>
            </a:r>
            <a:r>
              <a:rPr lang="en-US" sz="36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 создание </a:t>
            </a:r>
            <a:r>
              <a:rPr lang="en-US" sz="3600" b="1" i="1">
                <a:solidFill>
                  <a:srgbClr val="F17122"/>
                </a:solidFill>
                <a:latin typeface="Helvetica World Bold Italics" panose="020B0800040000090004" charset="-122"/>
                <a:ea typeface="Helvetica World Bold Italics" panose="020B0800040000090004" charset="-122"/>
                <a:cs typeface="Helvetica World Bold Italics" panose="020B0800040000090004" charset="-122"/>
                <a:sym typeface="Helvetica World Bold Italics" panose="020B0800040000090004" charset="-122"/>
              </a:rPr>
              <a:t>in silico</a:t>
            </a:r>
            <a:r>
              <a:rPr lang="en-US" sz="36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 моделей динамики белков-транспортеров</a:t>
            </a:r>
            <a:r>
              <a:rPr lang="en-US" sz="36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в ЦНС может помочь ответить на вопрос об их функциональной значимости в развитии заболевания.</a:t>
            </a:r>
            <a:endParaRPr lang="en-US" sz="36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2025" y="6891441"/>
            <a:ext cx="16135350" cy="321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Цель</a:t>
            </a:r>
            <a:r>
              <a:rPr lang="en-US" sz="36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исследования заключалась в моделировании структуры и динамики транспортера GAT-1 в составе нейрональной мембраны с учетом известных при шизофрении мутаций для уточнения их функциональной значимости. </a:t>
            </a:r>
            <a:endParaRPr lang="en-US" sz="36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05900" y="3480894"/>
            <a:ext cx="8098571" cy="5807428"/>
          </a:xfrm>
          <a:custGeom>
            <a:avLst/>
            <a:gdLst/>
            <a:ahLst/>
            <a:cxnLst/>
            <a:rect l="l" t="t" r="r" b="b"/>
            <a:pathLst>
              <a:path w="8098571" h="5807428">
                <a:moveTo>
                  <a:pt x="0" y="0"/>
                </a:moveTo>
                <a:lnTo>
                  <a:pt x="8098571" y="0"/>
                </a:lnTo>
                <a:lnTo>
                  <a:pt x="8098571" y="5807427"/>
                </a:lnTo>
                <a:lnTo>
                  <a:pt x="0" y="580742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19377" t="-16849" r="-11854" b="-123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22940" y="423862"/>
            <a:ext cx="1005167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Методы</a:t>
            </a:r>
            <a:endParaRPr lang="en-US" sz="6000" b="1">
              <a:solidFill>
                <a:srgbClr val="F17122"/>
              </a:solidFill>
              <a:latin typeface="Helvetica World Bold" panose="020B0800040000020004" charset="-122"/>
              <a:ea typeface="Helvetica World Bold" panose="020B0800040000020004" charset="-122"/>
              <a:cs typeface="Helvetica World Bold" panose="020B0800040000020004" charset="-122"/>
              <a:sym typeface="Helvetica World Bold" panose="020B08000400000200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84689" y="3425190"/>
            <a:ext cx="7211500" cy="5718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Структуры были получены на основе PDB (7Y7V), внесены три миссенс-замены (A93T, R211C, W495L) в PyMOL. Мембранная система строилась в CHARMM-GUI, проводилась сольватация и ионизация. Влияние мутаций оценивалось на основе анализа динамики по RMSD, RMSFи Rg. </a:t>
            </a:r>
            <a:endParaRPr lang="en-US" sz="36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4689" y="1750677"/>
            <a:ext cx="16061471" cy="125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Молекулярная динамика мутантного и дикого типа ГАМК-транспортера GAT-1 моделировалась в течении 10 нс с использованием GROMACS. </a:t>
            </a:r>
            <a:endParaRPr lang="en-US" sz="36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70650" y="4434025"/>
            <a:ext cx="10112319" cy="5583894"/>
          </a:xfrm>
          <a:custGeom>
            <a:avLst/>
            <a:gdLst/>
            <a:ahLst/>
            <a:cxnLst/>
            <a:rect l="l" t="t" r="r" b="b"/>
            <a:pathLst>
              <a:path w="10112319" h="5583894">
                <a:moveTo>
                  <a:pt x="0" y="0"/>
                </a:moveTo>
                <a:lnTo>
                  <a:pt x="10112319" y="0"/>
                </a:lnTo>
                <a:lnTo>
                  <a:pt x="10112319" y="5583895"/>
                </a:lnTo>
                <a:lnTo>
                  <a:pt x="0" y="558389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4169" t="-131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6172" y="4375132"/>
            <a:ext cx="7354003" cy="5671362"/>
          </a:xfrm>
          <a:custGeom>
            <a:avLst/>
            <a:gdLst/>
            <a:ahLst/>
            <a:cxnLst/>
            <a:rect l="l" t="t" r="r" b="b"/>
            <a:pathLst>
              <a:path w="7354003" h="5671362">
                <a:moveTo>
                  <a:pt x="0" y="0"/>
                </a:moveTo>
                <a:lnTo>
                  <a:pt x="7354003" y="0"/>
                </a:lnTo>
                <a:lnTo>
                  <a:pt x="7354003" y="5671363"/>
                </a:lnTo>
                <a:lnTo>
                  <a:pt x="0" y="5671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27" r="-886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27690" y="376238"/>
            <a:ext cx="1005167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Результаты</a:t>
            </a:r>
            <a:endParaRPr lang="en-US" sz="6000" b="1">
              <a:solidFill>
                <a:srgbClr val="F17122"/>
              </a:solidFill>
              <a:latin typeface="Helvetica World Bold" panose="020B0800040000020004" charset="-122"/>
              <a:ea typeface="Helvetica World Bold" panose="020B0800040000020004" charset="-122"/>
              <a:cs typeface="Helvetica World Bold" panose="020B0800040000020004" charset="-122"/>
              <a:sym typeface="Helvetica World Bold" panose="020B08000400000200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9175" y="1700312"/>
            <a:ext cx="16061471" cy="27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Анализ RMSD показывает, что обе формы белков стабилизируются со значимой разницей в 0.1 нм (1Å) достигая стабилизации при 0.15 нм для дикого типа и 0.25 нм для мутантной формы. Радиус инерции значимых отклонений не показал достигая средних значений 2.38 нм. </a:t>
            </a:r>
            <a:endParaRPr 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8675" y="4454885"/>
            <a:ext cx="9890153" cy="5436292"/>
          </a:xfrm>
          <a:custGeom>
            <a:avLst/>
            <a:gdLst/>
            <a:ahLst/>
            <a:cxnLst/>
            <a:rect l="l" t="t" r="r" b="b"/>
            <a:pathLst>
              <a:path w="9890153" h="5436292">
                <a:moveTo>
                  <a:pt x="0" y="0"/>
                </a:moveTo>
                <a:lnTo>
                  <a:pt x="9890153" y="0"/>
                </a:lnTo>
                <a:lnTo>
                  <a:pt x="9890153" y="5436292"/>
                </a:lnTo>
                <a:lnTo>
                  <a:pt x="0" y="543629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392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44568" y="90488"/>
            <a:ext cx="1005167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Результаты</a:t>
            </a:r>
            <a:endParaRPr lang="en-US" sz="6000" b="1">
              <a:solidFill>
                <a:srgbClr val="F17122"/>
              </a:solidFill>
              <a:latin typeface="Helvetica World Bold" panose="020B0800040000020004" charset="-122"/>
              <a:ea typeface="Helvetica World Bold" panose="020B0800040000020004" charset="-122"/>
              <a:cs typeface="Helvetica World Bold" panose="020B0800040000020004" charset="-122"/>
              <a:sym typeface="Helvetica World Bold" panose="020B08000400000200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9175" y="1338362"/>
            <a:ext cx="16061471" cy="278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Для интерпретации RMSF были выбраны граничные критерии в 0.3Å для разницы между дикой и мутантной формами GAT-1. Самый значимый кластер флуктуаций (участок 46–59) затрагивает сразу несколько критичных позиций: 59, 61, 62 — они входят в сайты связывания ионов натрия, а также аминокислота 60 входит в сайты связывания ГАМК. Это может серьёзно повлиять на связывание лиганда.</a:t>
            </a:r>
            <a:endParaRPr 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42675" y="4381282"/>
            <a:ext cx="6116625" cy="55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Участки с высокой флуктуацией, такие как 307–324, 353–363, несмотря на высокие значения, не накладываются на сайты связывания напрямую, но находятся рядом с позицией 327, что может оказать косвенное влияние (особенно на Cl-, Na+).</a:t>
            </a:r>
            <a:endParaRPr 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400" y="4686300"/>
            <a:ext cx="8147685" cy="4368800"/>
          </a:xfrm>
          <a:custGeom>
            <a:avLst/>
            <a:gdLst/>
            <a:ahLst/>
            <a:cxnLst/>
            <a:rect l="l" t="t" r="r" b="b"/>
            <a:pathLst>
              <a:path w="11301259" h="5565870">
                <a:moveTo>
                  <a:pt x="0" y="0"/>
                </a:moveTo>
                <a:lnTo>
                  <a:pt x="11301258" y="0"/>
                </a:lnTo>
                <a:lnTo>
                  <a:pt x="11301258" y="5565870"/>
                </a:lnTo>
                <a:lnTo>
                  <a:pt x="0" y="556587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p>
            <a:endParaRPr lang="ru-RU" altLang="en-US"/>
          </a:p>
        </p:txBody>
      </p:sp>
      <p:sp>
        <p:nvSpPr>
          <p:cNvPr id="3" name="TextBox 3"/>
          <p:cNvSpPr txBox="1"/>
          <p:nvPr/>
        </p:nvSpPr>
        <p:spPr>
          <a:xfrm>
            <a:off x="4137215" y="342583"/>
            <a:ext cx="10051670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F17122"/>
                </a:solidFill>
                <a:latin typeface="Helvetica World Bold" panose="020B0800040000020004" charset="-122"/>
                <a:ea typeface="Helvetica World Bold" panose="020B0800040000020004" charset="-122"/>
                <a:cs typeface="Helvetica World Bold" panose="020B0800040000020004" charset="-122"/>
                <a:sym typeface="Helvetica World Bold" panose="020B0800040000020004" charset="-122"/>
              </a:rPr>
              <a:t>Результаты</a:t>
            </a:r>
            <a:endParaRPr lang="en-US" sz="6000" b="1">
              <a:solidFill>
                <a:srgbClr val="F17122"/>
              </a:solidFill>
              <a:latin typeface="Helvetica World Bold" panose="020B0800040000020004" charset="-122"/>
              <a:ea typeface="Helvetica World Bold" panose="020B0800040000020004" charset="-122"/>
              <a:cs typeface="Helvetica World Bold" panose="020B0800040000020004" charset="-122"/>
              <a:sym typeface="Helvetica World Bold" panose="020B08000400000200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1457107"/>
            <a:ext cx="16061471" cy="861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ru-RU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На основе данных </a:t>
            </a:r>
            <a:r>
              <a:rPr lang="el-GR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Δ</a:t>
            </a:r>
            <a:r>
              <a:rPr lang="en-US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RMSF </a:t>
            </a:r>
            <a:r>
              <a:rPr lang="ru-RU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была построена трехмерная модель транспортера </a:t>
            </a:r>
            <a:r>
              <a:rPr lang="en-US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GAT-1, </a:t>
            </a:r>
            <a:r>
              <a:rPr lang="ru-RU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где оранжевые области представляют собой занчимые флуктуации и фиолетовые сайты связывания лигандов при транспортировке, часто находящиеся рядом друг с другом. Таким образом была продемонстрированна значимость тройной мутации </a:t>
            </a:r>
            <a:r>
              <a:rPr 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A93T, R211C, W495L</a:t>
            </a:r>
            <a:r>
              <a:rPr lang="ru-RU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в </a:t>
            </a:r>
            <a:r>
              <a:rPr lang="en-US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GAT-1 </a:t>
            </a:r>
            <a:r>
              <a:rPr lang="ru-RU" altLang="en-US" sz="3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при патогенезе шизофрении. </a:t>
            </a: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endParaRPr lang="ru-RU" altLang="en-US" sz="3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  <a:p>
            <a:pPr algn="just">
              <a:lnSpc>
                <a:spcPts val="4480"/>
              </a:lnSpc>
            </a:pPr>
            <a:r>
              <a:rPr lang="ru-RU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Исследование выполненно </a:t>
            </a:r>
            <a:r>
              <a:rPr lang="en-US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счет</a:t>
            </a:r>
            <a:r>
              <a:rPr lang="en-US" altLang="ru-RU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гранта</a:t>
            </a:r>
            <a:r>
              <a:rPr lang="en-US" altLang="ru-RU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Российского</a:t>
            </a:r>
            <a:r>
              <a:rPr lang="en-US" altLang="ru-RU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научного</a:t>
            </a:r>
            <a:r>
              <a:rPr lang="en-US" altLang="ru-RU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фонда</a:t>
            </a:r>
            <a:r>
              <a:rPr lang="en-US" altLang="ru-RU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</a:t>
            </a:r>
            <a:r>
              <a:rPr lang="" altLang="en-US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№</a:t>
            </a:r>
            <a:r>
              <a:rPr lang="en-US" altLang="ru-RU" sz="2200">
                <a:solidFill>
                  <a:srgbClr val="000000"/>
                </a:solidFill>
                <a:latin typeface="Helvetica World" panose="020B0500040000020004" charset="-122"/>
                <a:ea typeface="Helvetica World" panose="020B0500040000020004" charset="-122"/>
                <a:cs typeface="Helvetica World" panose="020B0500040000020004" charset="-122"/>
                <a:sym typeface="Helvetica World" panose="020B0500040000020004" charset="-122"/>
              </a:rPr>
              <a:t> 25-25-00459, https://rscf.ru/project/25-25-00459/</a:t>
            </a:r>
            <a:endParaRPr lang="en-US" altLang="ru-RU" sz="2200">
              <a:solidFill>
                <a:srgbClr val="000000"/>
              </a:solidFill>
              <a:latin typeface="Helvetica World" panose="020B0500040000020004" charset="-122"/>
              <a:ea typeface="Helvetica World" panose="020B0500040000020004" charset="-122"/>
              <a:cs typeface="Helvetica World" panose="020B0500040000020004" charset="-122"/>
              <a:sym typeface="Helvetica World" panose="020B0500040000020004" charset="-122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9831" r="2919"/>
          <a:stretch>
            <a:fillRect/>
          </a:stretch>
        </p:blipFill>
        <p:spPr>
          <a:xfrm>
            <a:off x="9732010" y="4351655"/>
            <a:ext cx="7178040" cy="5141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2587</Words>
  <Application>WPS Presentation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Helvetica World Bold</vt:lpstr>
      <vt:lpstr>Times New Roman Bold</vt:lpstr>
      <vt:lpstr>Helvetica World</vt:lpstr>
      <vt:lpstr>Helvetica World Bold Italics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Абдуразаков Амаль</dc:title>
  <dc:creator/>
  <cp:lastModifiedBy>abdur</cp:lastModifiedBy>
  <cp:revision>6</cp:revision>
  <dcterms:created xsi:type="dcterms:W3CDTF">2006-08-16T00:00:00Z</dcterms:created>
  <dcterms:modified xsi:type="dcterms:W3CDTF">2025-04-25T07:42:10Z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62DC7C3C4F5445549B6E33CA9E40C2AC_13</vt:lpwstr>
  </property>
  <property fmtid="{D5CDD505-2E9C-101B-9397-08002B2CF9AE}" pid="3" name="KSOProductBuildVer">
    <vt:lpwstr>1049-12.2.0.20795</vt:lpwstr>
  </property>
</Properties>
</file>