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9"/>
  </p:handoutMasterIdLst>
  <p:sldIdLst>
    <p:sldId id="257" r:id="rId3"/>
    <p:sldId id="262" r:id="rId4"/>
    <p:sldId id="265" r:id="rId6"/>
    <p:sldId id="269" r:id="rId7"/>
    <p:sldId id="267" r:id="rId8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3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Валентина" initials="В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117" d="100"/>
          <a:sy n="117" d="100"/>
        </p:scale>
        <p:origin x="510" y="102"/>
      </p:cViewPr>
      <p:guideLst>
        <p:guide orient="horz" pos="2160"/>
        <p:guide pos="3833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handoutMaster" Target="handoutMasters/handoutMaster1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commentAuthors" Target="commentAuthors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en-US" smtClean="0"/>
            </a:fld>
            <a:endParaRPr lang="en-US"/>
          </a:p>
        </p:txBody>
      </p:sp>
      <p:sp>
        <p:nvSpPr>
          <p:cNvPr id="4" name="Slide Image Placeho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 Placeholder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СГХ – самое частое генетическое заболевание в мире, социально</a:t>
            </a:r>
            <a:r>
              <a:rPr lang="ru-RU" baseline="0" dirty="0"/>
              <a:t>-значимое в РФ в силу неизвестности реальных цифр распространения заболевания в РФ, не до конца изученного спектра мутаций (особенно в неканонических генах) и высокого риска развития </a:t>
            </a:r>
            <a:r>
              <a:rPr lang="ru-RU" baseline="0" dirty="0" err="1"/>
              <a:t>сс-патологии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E4757-6CAE-47EA-B3C9-7D393A74CE3C}" type="slidenum">
              <a:rPr lang="ru-RU" smtClean="0"/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/>
                <a:latin typeface="Calibri Light" panose="020F03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 Light" panose="020F0302020204030204" pitchFamily="34" charset="0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en-US" dirty="0">
                <a:sym typeface="+mn-ea"/>
              </a:rPr>
              <a:t>Click to edit Master text styles</a:t>
            </a:r>
            <a:endParaRPr lang="en-US" dirty="0"/>
          </a:p>
          <a:p>
            <a:pPr lvl="1"/>
            <a:r>
              <a:rPr lang="en-US" dirty="0">
                <a:sym typeface="+mn-ea"/>
              </a:rPr>
              <a:t>Second level</a:t>
            </a:r>
            <a:endParaRPr lang="en-US" dirty="0"/>
          </a:p>
          <a:p>
            <a:pPr lvl="2"/>
            <a:r>
              <a:rPr lang="en-US" dirty="0">
                <a:sym typeface="+mn-ea"/>
              </a:rPr>
              <a:t>Third level</a:t>
            </a:r>
            <a:endParaRPr lang="en-US" dirty="0"/>
          </a:p>
          <a:p>
            <a:pPr lvl="3"/>
            <a:r>
              <a:rPr lang="en-US" dirty="0">
                <a:sym typeface="+mn-ea"/>
              </a:rPr>
              <a:t>Fourth level</a:t>
            </a:r>
            <a:endParaRPr lang="en-US" dirty="0"/>
          </a:p>
          <a:p>
            <a:pPr lvl="4"/>
            <a:r>
              <a:rPr lang="en-US" dirty="0">
                <a:sym typeface="+mn-ea"/>
              </a:rPr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4400" b="1">
                <a:effectLst/>
                <a:latin typeface="Calibri Light" panose="020F03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/>
              <a:t>Second level 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750945"/>
            <a:ext cx="9843135" cy="811530"/>
          </a:xfrm>
        </p:spPr>
        <p:txBody>
          <a:bodyPr anchor="b">
            <a:noAutofit/>
          </a:bodyPr>
          <a:lstStyle>
            <a:lvl1pPr>
              <a:defRPr sz="6000">
                <a:effectLst/>
              </a:defRPr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 dirty="0" smtClean="0">
              <a:sym typeface="+mn-ea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4400" b="0" i="0">
                <a:effectLst/>
              </a:defRPr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lnSpc>
                <a:spcPct val="15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kumimoji="0" lang="en-US" sz="28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>
              <a:lnSpc>
                <a:spcPct val="15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>
                <a:sym typeface="+mn-ea"/>
              </a:rPr>
              <a:t>Second level</a:t>
            </a:r>
            <a:endParaRPr lang="en-US" dirty="0"/>
          </a:p>
          <a:p>
            <a:pPr lvl="2"/>
            <a:r>
              <a:rPr lang="en-US" dirty="0">
                <a:sym typeface="+mn-ea"/>
              </a:rPr>
              <a:t>Third level</a:t>
            </a:r>
            <a:endParaRPr lang="en-US" dirty="0"/>
          </a:p>
          <a:p>
            <a:pPr lvl="3"/>
            <a:r>
              <a:rPr lang="en-US" dirty="0">
                <a:sym typeface="+mn-ea"/>
              </a:rPr>
              <a:t>Fourth level</a:t>
            </a:r>
            <a:endParaRPr lang="en-US" dirty="0"/>
          </a:p>
          <a:p>
            <a:pPr lvl="4"/>
            <a:r>
              <a:rPr lang="en-US" dirty="0">
                <a:sym typeface="+mn-ea"/>
              </a:rPr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en-US" dirty="0">
                <a:sym typeface="+mn-ea"/>
              </a:rPr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400" b="0"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3200" b="0"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  <a:endParaRPr lang="en-US" dirty="0"/>
          </a:p>
          <a:p>
            <a:pPr lvl="3"/>
            <a:r>
              <a:rPr lang="en-US" dirty="0" smtClean="0"/>
              <a:t>Fourth level</a:t>
            </a:r>
            <a:endParaRPr lang="en-US" dirty="0"/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49AE70B2-8BF9-45C0-BB95-33D1B9D3A854}" type="slidenum">
              <a:rPr lang="en-US" smtClean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Calibri Light" panose="020F0302020204030204" pitchFamily="34" charset="0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None/>
        <a:defRPr sz="2800" b="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png"/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0660" y="1285240"/>
            <a:ext cx="11790680" cy="1800225"/>
          </a:xfrm>
        </p:spPr>
        <p:txBody>
          <a:bodyPr anchor="ctr" anchorCtr="0">
            <a:noAutofit/>
          </a:bodyPr>
          <a:lstStyle/>
          <a:p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Таргетное</a:t>
            </a:r>
            <a:r>
              <a:rPr lang="en-US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секвенирование</a:t>
            </a:r>
            <a:r>
              <a:rPr lang="en-US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как</a:t>
            </a:r>
            <a:r>
              <a:rPr lang="en-US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эффективный</a:t>
            </a:r>
            <a:r>
              <a:rPr lang="en-US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инструмент</a:t>
            </a:r>
            <a:r>
              <a:rPr lang="en-US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для</a:t>
            </a:r>
            <a:r>
              <a:rPr lang="en-US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систематического</a:t>
            </a:r>
            <a:r>
              <a:rPr lang="en-US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скрининга</a:t>
            </a:r>
            <a:r>
              <a:rPr lang="en-US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семейной</a:t>
            </a:r>
            <a:r>
              <a:rPr lang="en-US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гиперхолестеринемии</a:t>
            </a:r>
            <a:r>
              <a:rPr lang="en-US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 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клинический</a:t>
            </a:r>
            <a:r>
              <a:rPr lang="en-US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случай</a:t>
            </a:r>
            <a:endParaRPr lang="en-US" alt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88365" y="3085465"/>
            <a:ext cx="10243820" cy="3341370"/>
          </a:xfrm>
        </p:spPr>
        <p:txBody>
          <a:bodyPr>
            <a:noAutofit/>
          </a:bodyPr>
          <a:lstStyle/>
          <a:p>
            <a:r>
              <a:rPr lang="en-US" altLang="en-US" sz="2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Изюмченко</a:t>
            </a:r>
            <a:r>
              <a:rPr lang="en-US" altLang="ru-RU" sz="2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altLang="ru-RU" sz="2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en-US" sz="2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en-US" altLang="ru-RU" sz="2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ru-RU" sz="2000" b="1" u="sng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1, 2</a:t>
            </a:r>
            <a:r>
              <a:rPr lang="en-US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Уразгильдеева</a:t>
            </a:r>
            <a:r>
              <a:rPr lang="en-US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ru-RU" sz="20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3, 4</a:t>
            </a:r>
            <a:r>
              <a:rPr lang="en-US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Грунина</a:t>
            </a:r>
            <a:r>
              <a:rPr lang="en-US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en-US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en-US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ru-RU" sz="20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1, 2</a:t>
            </a:r>
            <a:r>
              <a:rPr lang="en-US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Танаянц</a:t>
            </a:r>
            <a:r>
              <a:rPr lang="en-US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en-US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ru-RU" sz="20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Драчева</a:t>
            </a:r>
            <a:r>
              <a:rPr lang="en-US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en-US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ru-RU" sz="20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1, 2</a:t>
            </a:r>
            <a:r>
              <a:rPr lang="en-US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Пчелина</a:t>
            </a:r>
            <a:r>
              <a:rPr lang="en-US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en-US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ru-RU" sz="20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1, 2</a:t>
            </a:r>
            <a:r>
              <a:rPr lang="en-US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Мирошникова</a:t>
            </a:r>
            <a:r>
              <a:rPr lang="en-US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ru-RU" sz="20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1, 2</a:t>
            </a:r>
            <a:endParaRPr lang="en-US" altLang="ru-RU" sz="2000" baseline="30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ru-RU" sz="2000" i="1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Первый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Санкт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Петербургский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медицинский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акад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Павлова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Санкт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Петербург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Россия</a:t>
            </a:r>
            <a:endParaRPr lang="en-US" altLang="en-US" sz="20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ru-RU" sz="2000" i="1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Петербургский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ядерной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физики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Константинова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Национального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исследовательского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центра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Курчатовский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", 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Гатчина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Россия</a:t>
            </a:r>
            <a:endParaRPr lang="en-US" altLang="en-US" sz="20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ru-RU" sz="2000" i="1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Северо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западный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окружной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научно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клинический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Соколова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Санкт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Петербург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Россия</a:t>
            </a:r>
            <a:endParaRPr lang="en-US" altLang="en-US" sz="20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ru-RU" sz="2000" i="1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Научно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клинический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образовательный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Кардиология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Санкт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Петербургского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государственного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университета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Санкт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Петербург</a:t>
            </a:r>
            <a:r>
              <a:rPr lang="en-US" alt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Россия</a:t>
            </a:r>
            <a:endParaRPr lang="en-US" altLang="en-US" sz="20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овое поле 4"/>
          <p:cNvSpPr txBox="1"/>
          <p:nvPr/>
        </p:nvSpPr>
        <p:spPr>
          <a:xfrm>
            <a:off x="0" y="6520498"/>
            <a:ext cx="5080000" cy="368300"/>
          </a:xfrm>
          <a:prstGeom prst="rect">
            <a:avLst/>
          </a:prstGeom>
        </p:spPr>
        <p:txBody>
          <a:bodyPr>
            <a:spAutoFit/>
          </a:bodyPr>
          <a:p>
            <a:pPr defTabSz="266700"/>
            <a:r>
              <a:rPr lang="en-US" altLang="zh-CN">
                <a:latin typeface="Times New Roman" panose="02020603050405020304"/>
                <a:ea typeface="SimSun" panose="02010600030101010101" pitchFamily="2" charset="-122"/>
              </a:rPr>
              <a:t>Работа поддержана грантом РНФ №25-25-00351</a:t>
            </a:r>
            <a:endParaRPr lang="en-US" altLang="zh-CN">
              <a:latin typeface="Times New Roman" panose="02020603050405020304"/>
              <a:ea typeface="SimSun" panose="02010600030101010101" pitchFamily="2" charset="-122"/>
            </a:endParaRPr>
          </a:p>
        </p:txBody>
      </p:sp>
      <p:sp>
        <p:nvSpPr>
          <p:cNvPr id="6" name="Текстовое поле 5"/>
          <p:cNvSpPr txBox="1"/>
          <p:nvPr/>
        </p:nvSpPr>
        <p:spPr>
          <a:xfrm>
            <a:off x="7112000" y="6520498"/>
            <a:ext cx="5080000" cy="368300"/>
          </a:xfrm>
          <a:prstGeom prst="rect">
            <a:avLst/>
          </a:prstGeom>
        </p:spPr>
        <p:txBody>
          <a:bodyPr>
            <a:spAutoFit/>
          </a:bodyPr>
          <a:p>
            <a:pPr algn="r" defTabSz="266700"/>
            <a:r>
              <a:rPr lang="en-US" altLang="zh-CN">
                <a:latin typeface="Times New Roman" panose="02020603050405020304"/>
                <a:ea typeface="SimSun" panose="02010600030101010101" pitchFamily="2" charset="-122"/>
              </a:rPr>
              <a:t>artemiz98@yandex.ru</a:t>
            </a:r>
            <a:endParaRPr lang="en-US" altLang="zh-CN">
              <a:latin typeface="Times New Roman" panose="02020603050405020304"/>
              <a:ea typeface="SimSun" panose="02010600030101010101" pitchFamily="2" charset="-122"/>
            </a:endParaRPr>
          </a:p>
        </p:txBody>
      </p:sp>
      <p:pic>
        <p:nvPicPr>
          <p:cNvPr id="52" name="Изображение 5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3738880" cy="1468120"/>
          </a:xfrm>
          <a:prstGeom prst="rect">
            <a:avLst/>
          </a:prstGeom>
        </p:spPr>
      </p:pic>
      <p:pic>
        <p:nvPicPr>
          <p:cNvPr id="54" name="Изображение 53"/>
          <p:cNvPicPr>
            <a:picLocks noChangeAspect="1"/>
          </p:cNvPicPr>
          <p:nvPr/>
        </p:nvPicPr>
        <p:blipFill>
          <a:blip r:embed="rId2"/>
          <a:srcRect l="7843" t="3118" r="2877" b="1408"/>
          <a:stretch>
            <a:fillRect/>
          </a:stretch>
        </p:blipFill>
        <p:spPr>
          <a:xfrm>
            <a:off x="3736975" y="635"/>
            <a:ext cx="1538605" cy="1467485"/>
          </a:xfrm>
          <a:prstGeom prst="rect">
            <a:avLst/>
          </a:prstGeom>
        </p:spPr>
      </p:pic>
      <p:pic>
        <p:nvPicPr>
          <p:cNvPr id="55" name="Изображение 54"/>
          <p:cNvPicPr>
            <a:picLocks noChangeAspect="1"/>
          </p:cNvPicPr>
          <p:nvPr/>
        </p:nvPicPr>
        <p:blipFill>
          <a:blip r:embed="rId3"/>
          <a:srcRect l="19460" t="33478" r="17906" b="33854"/>
          <a:stretch>
            <a:fillRect/>
          </a:stretch>
        </p:blipFill>
        <p:spPr>
          <a:xfrm>
            <a:off x="7894320" y="-2540"/>
            <a:ext cx="2723515" cy="1470660"/>
          </a:xfrm>
          <a:prstGeom prst="rect">
            <a:avLst/>
          </a:prstGeom>
        </p:spPr>
      </p:pic>
      <p:pic>
        <p:nvPicPr>
          <p:cNvPr id="56" name="Изображение 55"/>
          <p:cNvPicPr>
            <a:picLocks noChangeAspect="1"/>
          </p:cNvPicPr>
          <p:nvPr/>
        </p:nvPicPr>
        <p:blipFill>
          <a:blip r:embed="rId4"/>
          <a:srcRect l="22860" t="22211" r="21140" b="20553"/>
          <a:stretch>
            <a:fillRect/>
          </a:stretch>
        </p:blipFill>
        <p:spPr>
          <a:xfrm>
            <a:off x="10869930" y="34290"/>
            <a:ext cx="1311275" cy="146177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11150" y="743585"/>
            <a:ext cx="11379200" cy="21209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0" algn="just" defTabSz="266700">
              <a:lnSpc>
                <a:spcPct val="114000"/>
              </a:lnSpc>
            </a:pP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Семейная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гиперхолестеринемия 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(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СГХС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) —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это частое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генетическое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заболевание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,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характеризующееся высоким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уровнем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общего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холестерина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(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ОХС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)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и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холестерина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липопротеинов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низкой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плотности 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(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ХС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-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ЛПНП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)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в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крови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.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Несмотря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на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большую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распространённость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СГХС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в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мире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и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России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(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до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1:108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по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разным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оценкам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),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остаётся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актуальной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проблема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недостаточной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выявляемости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СГХС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,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что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приводит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к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большей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частоте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развития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ранних сердечно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-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сосудистых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заболеваний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в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группе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риска</a:t>
            </a:r>
            <a:endParaRPr lang="en-US" altLang="en-US" sz="2000" dirty="0">
              <a:latin typeface="Times New Roman" panose="02020603050405020304"/>
              <a:ea typeface="Calibri" panose="020F0502020204030204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1975" y="2900045"/>
            <a:ext cx="4032250" cy="39878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Клиническая диагностика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1975" y="63500"/>
            <a:ext cx="11068685" cy="5892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  <a:endParaRPr lang="ru-RU" sz="3600" b="1" dirty="0" err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2" name="Группа 21"/>
          <p:cNvGrpSpPr/>
          <p:nvPr/>
        </p:nvGrpSpPr>
        <p:grpSpPr>
          <a:xfrm>
            <a:off x="561753" y="3341563"/>
            <a:ext cx="4032448" cy="3096344"/>
            <a:chOff x="395536" y="2348880"/>
            <a:chExt cx="4032448" cy="3096344"/>
          </a:xfrm>
        </p:grpSpPr>
        <p:sp>
          <p:nvSpPr>
            <p:cNvPr id="18" name="Скругленный прямоугольник 17"/>
            <p:cNvSpPr/>
            <p:nvPr/>
          </p:nvSpPr>
          <p:spPr>
            <a:xfrm>
              <a:off x="395536" y="4293096"/>
              <a:ext cx="4032448" cy="1152128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395536" y="2708920"/>
              <a:ext cx="4032448" cy="1152128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" name="Прямая со стрелкой 4"/>
            <p:cNvCxnSpPr/>
            <p:nvPr/>
          </p:nvCxnSpPr>
          <p:spPr>
            <a:xfrm>
              <a:off x="2411993" y="2348880"/>
              <a:ext cx="0" cy="288032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Прямоугольник 6"/>
            <p:cNvSpPr/>
            <p:nvPr/>
          </p:nvSpPr>
          <p:spPr>
            <a:xfrm>
              <a:off x="1691680" y="2780928"/>
              <a:ext cx="2664296" cy="9361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Определенная СГХ</a:t>
              </a:r>
              <a:r>
                <a:rPr lang="en-US" altLang="ru-RU" sz="1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ru-RU" sz="1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1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ЛПНП</a:t>
              </a:r>
              <a:r>
                <a:rPr lang="en-US" sz="1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&gt;4.9 </a:t>
              </a:r>
              <a:r>
                <a:rPr lang="ru-RU" sz="14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ммоль</a:t>
              </a:r>
              <a:r>
                <a:rPr lang="ru-RU" sz="1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/л + сухожильный </a:t>
              </a:r>
              <a:r>
                <a:rPr lang="ru-RU" sz="14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ксантоматоз</a:t>
              </a:r>
              <a:endPara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467544" y="4437112"/>
              <a:ext cx="2160240" cy="9247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Возможная СГХ</a:t>
              </a:r>
              <a:r>
                <a:rPr lang="en-US" altLang="ru-RU" sz="1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ru-RU" sz="1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1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ЛПНП</a:t>
              </a:r>
              <a:r>
                <a:rPr lang="en-US" sz="1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&gt;4.9 </a:t>
              </a:r>
              <a:r>
                <a:rPr lang="ru-RU" sz="14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ммоль</a:t>
              </a:r>
              <a:r>
                <a:rPr lang="ru-RU" sz="1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/л + семейный анамнез с ранними ССЗ </a:t>
              </a:r>
              <a:endPara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0" name="Рисунок 6" descr="Ксантома-сухожильная-3.jpg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2852936"/>
              <a:ext cx="1296144" cy="9199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2" descr="Картинки по запросу инфаркт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27784" y="4365104"/>
              <a:ext cx="1543362" cy="972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21" name="Прямая со стрелкой 20"/>
            <p:cNvCxnSpPr/>
            <p:nvPr/>
          </p:nvCxnSpPr>
          <p:spPr>
            <a:xfrm>
              <a:off x="2411611" y="3933056"/>
              <a:ext cx="0" cy="288032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Текстовое поле 12"/>
          <p:cNvSpPr txBox="1"/>
          <p:nvPr/>
        </p:nvSpPr>
        <p:spPr>
          <a:xfrm>
            <a:off x="4934585" y="5285740"/>
            <a:ext cx="6696075" cy="1108075"/>
          </a:xfrm>
          <a:prstGeom prst="rect">
            <a:avLst/>
          </a:prstGeom>
        </p:spPr>
        <p:txBody>
          <a:bodyPr wrap="square">
            <a:noAutofit/>
          </a:bodyPr>
          <a:p>
            <a:pPr marL="0" lvl="0" indent="0" algn="just" defTabSz="266700">
              <a:lnSpc>
                <a:spcPct val="114000"/>
              </a:lnSpc>
            </a:pPr>
            <a:r>
              <a:rPr lang="ru-RU" altLang="en-US" sz="2000" b="1">
                <a:latin typeface="Times New Roman" panose="02020603050405020304"/>
                <a:ea typeface="Calibri" panose="020F0502020204030204"/>
              </a:rPr>
              <a:t>Ц</a:t>
            </a:r>
            <a:r>
              <a:rPr lang="en-US" altLang="en-US" sz="2000" b="1">
                <a:latin typeface="Times New Roman" panose="02020603050405020304"/>
                <a:ea typeface="Calibri" panose="020F0502020204030204"/>
              </a:rPr>
              <a:t>елью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данной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работы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являлось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применение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технологии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таргетного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NGS-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секвенирования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для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систематического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скрининга</a:t>
            </a:r>
            <a:r>
              <a:rPr lang="en-US" altLang="ru-RU" sz="2000">
                <a:latin typeface="Times New Roman" panose="02020603050405020304"/>
                <a:ea typeface="Calibri" panose="020F0502020204030204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</a:rPr>
              <a:t>СГХС</a:t>
            </a:r>
            <a:endParaRPr lang="en-US" altLang="en-US" sz="2000">
              <a:latin typeface="Times New Roman" panose="02020603050405020304"/>
              <a:ea typeface="Calibri" panose="020F0502020204030204"/>
            </a:endParaRPr>
          </a:p>
        </p:txBody>
      </p:sp>
      <p:sp>
        <p:nvSpPr>
          <p:cNvPr id="6" name="Текстовое поле 5"/>
          <p:cNvSpPr txBox="1"/>
          <p:nvPr/>
        </p:nvSpPr>
        <p:spPr>
          <a:xfrm>
            <a:off x="4934585" y="3701415"/>
            <a:ext cx="6696075" cy="11366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 algn="just" defTabSz="266700">
              <a:lnSpc>
                <a:spcPct val="114000"/>
              </a:lnSpc>
              <a:buClrTx/>
              <a:buSzTx/>
              <a:buFontTx/>
            </a:pPr>
            <a:r>
              <a:rPr lang="ru-RU" altLang="en-US" sz="2000">
                <a:latin typeface="Times New Roman" panose="02020603050405020304"/>
                <a:ea typeface="Calibri" panose="020F0502020204030204"/>
                <a:sym typeface="+mn-ea"/>
              </a:rPr>
              <a:t>П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о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</a:t>
            </a:r>
            <a:r>
              <a:rPr lang="ru-RU" altLang="en-US" sz="2000">
                <a:latin typeface="Times New Roman" panose="02020603050405020304"/>
                <a:ea typeface="Calibri" panose="020F0502020204030204"/>
                <a:sym typeface="+mn-ea"/>
              </a:rPr>
              <a:t>разным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оценкам</a:t>
            </a:r>
            <a:r>
              <a:rPr lang="ru-RU" altLang="en-US" sz="2000">
                <a:latin typeface="Times New Roman" panose="02020603050405020304"/>
                <a:ea typeface="Calibri" panose="020F0502020204030204"/>
                <a:sym typeface="+mn-ea"/>
              </a:rPr>
              <a:t>, от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СГ</a:t>
            </a:r>
            <a:r>
              <a:rPr lang="ru-RU" altLang="en-US" sz="2000">
                <a:latin typeface="Times New Roman" panose="02020603050405020304"/>
                <a:ea typeface="Calibri" panose="020F0502020204030204"/>
                <a:sym typeface="+mn-ea"/>
              </a:rPr>
              <a:t>ХС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</a:t>
            </a:r>
            <a:r>
              <a:rPr lang="ru-RU" altLang="en-US" sz="2000">
                <a:latin typeface="Times New Roman" panose="02020603050405020304"/>
                <a:ea typeface="Calibri" panose="020F0502020204030204"/>
                <a:sym typeface="+mn-ea"/>
              </a:rPr>
              <a:t>страдают до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20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миллионов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человек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</a:t>
            </a:r>
            <a:r>
              <a:rPr lang="ru-RU" altLang="en-US" sz="2000">
                <a:latin typeface="Times New Roman" panose="02020603050405020304"/>
                <a:ea typeface="Calibri" panose="020F0502020204030204"/>
                <a:sym typeface="+mn-ea"/>
              </a:rPr>
              <a:t>по всему миру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.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Однако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у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90%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этих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пациентов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диагноз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не</a:t>
            </a:r>
            <a:r>
              <a:rPr lang="en-US" altLang="ru-RU" sz="2000">
                <a:latin typeface="Times New Roman" panose="02020603050405020304"/>
                <a:ea typeface="Calibri" panose="020F0502020204030204"/>
                <a:sym typeface="+mn-ea"/>
              </a:rPr>
              <a:t> </a:t>
            </a:r>
            <a:r>
              <a:rPr lang="en-US" altLang="en-US" sz="2000">
                <a:latin typeface="Times New Roman" panose="02020603050405020304"/>
                <a:ea typeface="Calibri" panose="020F0502020204030204"/>
                <a:sym typeface="+mn-ea"/>
              </a:rPr>
              <a:t>установлен</a:t>
            </a:r>
            <a:endParaRPr lang="en-US" altLang="ru-RU" sz="2000">
              <a:latin typeface="Times New Roman" panose="02020603050405020304"/>
              <a:ea typeface="Calibri" panose="020F0502020204030204"/>
              <a:sym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" y="9525"/>
            <a:ext cx="11990070" cy="647065"/>
          </a:xfrm>
        </p:spPr>
        <p:txBody>
          <a:bodyPr>
            <a:normAutofit fontScale="90000"/>
          </a:bodyPr>
          <a:p>
            <a:pPr algn="ctr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Генетический скрининг семейной гиперхолестеринемии</a:t>
            </a:r>
            <a:endParaRPr lang="ru-RU" altLang="en-US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: скругленные углы 12"/>
          <p:cNvSpPr/>
          <p:nvPr/>
        </p:nvSpPr>
        <p:spPr>
          <a:xfrm>
            <a:off x="5276215" y="5898515"/>
            <a:ext cx="6558280" cy="820420"/>
          </a:xfrm>
          <a:prstGeom prst="roundRect">
            <a:avLst/>
          </a:prstGeom>
          <a:ln w="19050">
            <a:solidFill>
              <a:srgbClr val="0FD1E5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Верификация результатов – секвенирование 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Сэнгеру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Обследование членов семьи</a:t>
            </a: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трелка: вниз 1"/>
          <p:cNvSpPr/>
          <p:nvPr/>
        </p:nvSpPr>
        <p:spPr>
          <a:xfrm>
            <a:off x="8373110" y="5333365"/>
            <a:ext cx="485775" cy="546100"/>
          </a:xfrm>
          <a:prstGeom prst="downArrow">
            <a:avLst/>
          </a:prstGeom>
          <a:solidFill>
            <a:srgbClr val="0FD1E5"/>
          </a:solidFill>
          <a:ln>
            <a:solidFill>
              <a:srgbClr val="0FD1E5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: скругленные углы 12"/>
          <p:cNvSpPr/>
          <p:nvPr/>
        </p:nvSpPr>
        <p:spPr>
          <a:xfrm>
            <a:off x="5274945" y="708025"/>
            <a:ext cx="6682740" cy="953770"/>
          </a:xfrm>
          <a:prstGeom prst="roundRect">
            <a:avLst/>
          </a:prstGeom>
          <a:ln w="19050">
            <a:solidFill>
              <a:srgbClr val="0FD1E5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ru-RU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Обследование пациента врачом-липидологом, врачом-кардиологом. Оценка согласно г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олландск</a:t>
            </a:r>
            <a:r>
              <a:rPr lang="ru-RU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ой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шкал</a:t>
            </a:r>
            <a:r>
              <a:rPr lang="ru-RU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семейной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гиперхолестеринемии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Dutch Lipid Clinic Network</a:t>
            </a:r>
            <a:r>
              <a:rPr lang="ru-RU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трелка: вниз 1"/>
          <p:cNvSpPr/>
          <p:nvPr/>
        </p:nvSpPr>
        <p:spPr>
          <a:xfrm>
            <a:off x="8373110" y="1692910"/>
            <a:ext cx="485775" cy="533400"/>
          </a:xfrm>
          <a:prstGeom prst="downArrow">
            <a:avLst/>
          </a:prstGeom>
          <a:solidFill>
            <a:srgbClr val="0FD1E5"/>
          </a:solidFill>
          <a:ln>
            <a:solidFill>
              <a:srgbClr val="0FD1E5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: скругленные углы 12"/>
          <p:cNvSpPr/>
          <p:nvPr/>
        </p:nvSpPr>
        <p:spPr>
          <a:xfrm>
            <a:off x="5276215" y="2244725"/>
            <a:ext cx="6681470" cy="3070225"/>
          </a:xfrm>
          <a:prstGeom prst="roundRect">
            <a:avLst/>
          </a:prstGeom>
          <a:ln w="19050">
            <a:solidFill>
              <a:srgbClr val="0FD1E5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Таргетное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секвенирование на приборе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MiSeq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Illumina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Кастомная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панель для дифференциальной диагностики наследственных дислипидемий, включающая в себя 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кодирующие области 39 генов: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ru-RU" i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ABCA1, ABCG1, ABCG5, ABCG8, ANGPTL3, APOA1, APOA4, APOA5, APOB, APOC2, APOC3, APOE, CETP, CREB3L3, GCK,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С</a:t>
            </a:r>
            <a:r>
              <a:rPr lang="en-US" altLang="ru-RU" i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YP27A1, CYP7A1, GPD1, GPIHBP1, HNF1A, LCAT, LDLR, LDLRAP1, LIPA, LIPC, LIPG, LMF1, LPL, LRP6, MTTP, MYLIP, NPC1L1, PCSK9, PNPLA5, SAR1B, SCARB1, SORT1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и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ru-RU" i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STAP1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</a:t>
            </a: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Изображение 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655695" y="708025"/>
            <a:ext cx="1886585" cy="1062990"/>
          </a:xfrm>
          <a:prstGeom prst="rect">
            <a:avLst/>
          </a:prstGeom>
        </p:spPr>
      </p:pic>
      <p:grpSp>
        <p:nvGrpSpPr>
          <p:cNvPr id="11" name="Группа 10"/>
          <p:cNvGrpSpPr/>
          <p:nvPr/>
        </p:nvGrpSpPr>
        <p:grpSpPr>
          <a:xfrm>
            <a:off x="347980" y="2073910"/>
            <a:ext cx="5938520" cy="4338320"/>
            <a:chOff x="548" y="3266"/>
            <a:chExt cx="9352" cy="6832"/>
          </a:xfrm>
        </p:grpSpPr>
        <p:grpSp>
          <p:nvGrpSpPr>
            <p:cNvPr id="5" name="Группа 4"/>
            <p:cNvGrpSpPr/>
            <p:nvPr/>
          </p:nvGrpSpPr>
          <p:grpSpPr>
            <a:xfrm rot="0">
              <a:off x="548" y="3266"/>
              <a:ext cx="7762" cy="6832"/>
              <a:chOff x="294" y="2606"/>
              <a:chExt cx="9671" cy="7718"/>
            </a:xfrm>
          </p:grpSpPr>
          <p:pic>
            <p:nvPicPr>
              <p:cNvPr id="19" name="Изображение 18"/>
              <p:cNvPicPr/>
              <p:nvPr/>
            </p:nvPicPr>
            <p:blipFill>
              <a:blip r:embed="rId2"/>
              <a:srcRect l="9122" t="6512" r="43822" b="17288"/>
              <a:stretch>
                <a:fillRect/>
              </a:stretch>
            </p:blipFill>
            <p:spPr>
              <a:xfrm>
                <a:off x="1287" y="2606"/>
                <a:ext cx="7890" cy="7718"/>
              </a:xfrm>
              <a:prstGeom prst="rect">
                <a:avLst/>
              </a:prstGeom>
            </p:spPr>
          </p:pic>
          <p:sp>
            <p:nvSpPr>
              <p:cNvPr id="22" name="Текстовое поле 21"/>
              <p:cNvSpPr txBox="1"/>
              <p:nvPr/>
            </p:nvSpPr>
            <p:spPr>
              <a:xfrm>
                <a:off x="7305" y="4477"/>
                <a:ext cx="2660" cy="923"/>
              </a:xfrm>
              <a:prstGeom prst="rect">
                <a:avLst/>
              </a:prstGeom>
              <a:noFill/>
            </p:spPr>
            <p:txBody>
              <a:bodyPr wrap="square" rtlCol="0" anchor="t">
                <a:noAutofit/>
              </a:bodyPr>
              <a:p>
                <a:pPr lvl="0" algn="ctr">
                  <a:buClrTx/>
                  <a:buSzTx/>
                  <a:buFontTx/>
                </a:pPr>
                <a:r>
                  <a:rPr lang="ru-RU" sz="1600">
                    <a:latin typeface="Times New Roman" panose="02020603050405020304" pitchFamily="18" charset="0"/>
                    <a:cs typeface="Times New Roman" panose="02020603050405020304" pitchFamily="18" charset="0"/>
                    <a:sym typeface="+mn-ea"/>
                  </a:rPr>
                  <a:t>Выделение геномной ДНК</a:t>
                </a:r>
                <a:endParaRPr lang="ru-RU" sz="1600">
                  <a:latin typeface="Times New Roman" panose="02020603050405020304" pitchFamily="18" charset="0"/>
                  <a:cs typeface="Times New Roman" panose="02020603050405020304" pitchFamily="18" charset="0"/>
                  <a:sym typeface="+mn-ea"/>
                </a:endParaRPr>
              </a:p>
            </p:txBody>
          </p:sp>
          <p:sp>
            <p:nvSpPr>
              <p:cNvPr id="23" name="Текстовое поле 22"/>
              <p:cNvSpPr txBox="1"/>
              <p:nvPr/>
            </p:nvSpPr>
            <p:spPr>
              <a:xfrm>
                <a:off x="6424" y="8904"/>
                <a:ext cx="2702" cy="939"/>
              </a:xfrm>
              <a:prstGeom prst="rect">
                <a:avLst/>
              </a:prstGeom>
              <a:noFill/>
            </p:spPr>
            <p:txBody>
              <a:bodyPr wrap="square" rtlCol="0" anchor="t">
                <a:noAutofit/>
              </a:bodyPr>
              <a:p>
                <a:pPr algn="ctr"/>
                <a:r>
                  <a:rPr lang="ru-RU" sz="1600">
                    <a:latin typeface="Times New Roman" panose="02020603050405020304" pitchFamily="18" charset="0"/>
                    <a:cs typeface="Times New Roman" panose="02020603050405020304" pitchFamily="18" charset="0"/>
                    <a:sym typeface="+mn-ea"/>
                  </a:rPr>
                  <a:t>Создание </a:t>
                </a:r>
                <a:r>
                  <a:rPr lang="en-US" sz="1600">
                    <a:latin typeface="Times New Roman" panose="02020603050405020304" pitchFamily="18" charset="0"/>
                    <a:cs typeface="Times New Roman" panose="02020603050405020304" pitchFamily="18" charset="0"/>
                    <a:sym typeface="+mn-ea"/>
                  </a:rPr>
                  <a:t>NGS-</a:t>
                </a:r>
                <a:r>
                  <a:rPr lang="ru-RU" sz="1600">
                    <a:latin typeface="Times New Roman" panose="02020603050405020304" pitchFamily="18" charset="0"/>
                    <a:cs typeface="Times New Roman" panose="02020603050405020304" pitchFamily="18" charset="0"/>
                    <a:sym typeface="+mn-ea"/>
                  </a:rPr>
                  <a:t>библиотек</a:t>
                </a:r>
                <a:endParaRPr lang="ru-RU" sz="1600">
                  <a:latin typeface="Times New Roman" panose="02020603050405020304" pitchFamily="18" charset="0"/>
                  <a:cs typeface="Times New Roman" panose="02020603050405020304" pitchFamily="18" charset="0"/>
                  <a:sym typeface="+mn-ea"/>
                </a:endParaRPr>
              </a:p>
            </p:txBody>
          </p:sp>
          <p:pic>
            <p:nvPicPr>
              <p:cNvPr id="3080" name="Picture 8" descr="Секвенатор MiSeq от Illumina - АЛЬБИОГЕН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4" y="6913"/>
                <a:ext cx="3561" cy="26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8" name="Прямоугольник 17"/>
            <p:cNvSpPr/>
            <p:nvPr/>
          </p:nvSpPr>
          <p:spPr>
            <a:xfrm>
              <a:off x="2862" y="3266"/>
              <a:ext cx="792" cy="66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ru-RU" altLang="en-US"/>
            </a:p>
          </p:txBody>
        </p:sp>
        <p:pic>
          <p:nvPicPr>
            <p:cNvPr id="27" name="Изображение 26" descr="Blood cap"/>
            <p:cNvPicPr>
              <a:picLocks noChangeAspect="1"/>
            </p:cNvPicPr>
            <p:nvPr/>
          </p:nvPicPr>
          <p:blipFill>
            <a:blip r:embed="rId4"/>
            <a:srcRect l="48069" t="46551" r="46054" b="43986"/>
            <a:stretch>
              <a:fillRect/>
            </a:stretch>
          </p:blipFill>
          <p:spPr>
            <a:xfrm rot="7320000">
              <a:off x="3065" y="3472"/>
              <a:ext cx="640" cy="694"/>
            </a:xfrm>
            <a:prstGeom prst="rect">
              <a:avLst/>
            </a:prstGeom>
          </p:spPr>
        </p:pic>
        <p:pic>
          <p:nvPicPr>
            <p:cNvPr id="4" name="Изображение 3"/>
            <p:cNvPicPr/>
            <p:nvPr/>
          </p:nvPicPr>
          <p:blipFill>
            <a:blip/>
            <a:stretch>
              <a:fillRect/>
            </a:stretch>
          </p:blipFill>
          <p:spPr>
            <a:xfrm>
              <a:off x="9300" y="5100"/>
              <a:ext cx="600" cy="600"/>
            </a:xfrm>
            <a:prstGeom prst="rect">
              <a:avLst/>
            </a:prstGeom>
          </p:spPr>
        </p:pic>
      </p:grpSp>
      <p:pic>
        <p:nvPicPr>
          <p:cNvPr id="6" name="Изображение 5"/>
          <p:cNvPicPr/>
          <p:nvPr/>
        </p:nvPicPr>
        <p:blipFill>
          <a:blip r:embed="rId5"/>
          <a:srcRect b="3271"/>
          <a:stretch>
            <a:fillRect/>
          </a:stretch>
        </p:blipFill>
        <p:spPr>
          <a:xfrm>
            <a:off x="1080135" y="1285240"/>
            <a:ext cx="2840990" cy="722630"/>
          </a:xfrm>
          <a:prstGeom prst="rect">
            <a:avLst/>
          </a:prstGeom>
        </p:spPr>
      </p:pic>
      <p:sp>
        <p:nvSpPr>
          <p:cNvPr id="10" name="Выгнутая влево стрелка 9"/>
          <p:cNvSpPr/>
          <p:nvPr/>
        </p:nvSpPr>
        <p:spPr>
          <a:xfrm rot="4500000">
            <a:off x="3362325" y="326390"/>
            <a:ext cx="404495" cy="1007745"/>
          </a:xfrm>
          <a:prstGeom prst="curvedRightArrow">
            <a:avLst>
              <a:gd name="adj1" fmla="val 25000"/>
              <a:gd name="adj2" fmla="val 50000"/>
              <a:gd name="adj3" fmla="val 36893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ru-RU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Заголовок 1"/>
          <p:cNvSpPr>
            <a:spLocks noGrp="1"/>
          </p:cNvSpPr>
          <p:nvPr/>
        </p:nvSpPr>
        <p:spPr>
          <a:xfrm>
            <a:off x="647700" y="179070"/>
            <a:ext cx="10515600" cy="571500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Клинический случай: </a:t>
            </a:r>
            <a:r>
              <a:rPr lang="en-US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NGS</a:t>
            </a:r>
            <a:endParaRPr lang="en-US" alt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овое поле 4"/>
          <p:cNvSpPr txBox="1"/>
          <p:nvPr/>
        </p:nvSpPr>
        <p:spPr>
          <a:xfrm>
            <a:off x="157480" y="917575"/>
            <a:ext cx="4168775" cy="301434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285750" indent="-285750" algn="just" defTabSz="26670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1600">
                <a:latin typeface="Times New Roman" panose="02020603050405020304"/>
                <a:ea typeface="SimSun" panose="02010600030101010101" pitchFamily="2" charset="-122"/>
                <a:sym typeface="+mn-ea"/>
              </a:rPr>
              <a:t>Пробанд: женщина, 30 лет, клинический диагноз СГХС, 15 баллов в соответствии с диагностическими критериями Dutch Lipid Clinic Network. </a:t>
            </a:r>
            <a:endParaRPr lang="en-US" altLang="zh-CN" sz="1600">
              <a:latin typeface="Times New Roman" panose="02020603050405020304"/>
              <a:ea typeface="SimSun" panose="02010600030101010101" pitchFamily="2" charset="-122"/>
            </a:endParaRPr>
          </a:p>
          <a:p>
            <a:pPr marL="285750" indent="-285750" algn="just" defTabSz="26670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1600">
                <a:latin typeface="Times New Roman" panose="02020603050405020304"/>
                <a:ea typeface="SimSun" panose="02010600030101010101" pitchFamily="2" charset="-122"/>
                <a:sym typeface="+mn-ea"/>
              </a:rPr>
              <a:t>Гиперхолестеринемия была выявлена с 4 лет, с максимальным повышением ОХС до 11,6 ммоль/л. </a:t>
            </a:r>
            <a:endParaRPr lang="en-US" altLang="zh-CN" sz="1600">
              <a:latin typeface="Times New Roman" panose="02020603050405020304"/>
              <a:ea typeface="SimSun" panose="02010600030101010101" pitchFamily="2" charset="-122"/>
            </a:endParaRPr>
          </a:p>
          <a:p>
            <a:pPr marL="285750" indent="-285750" algn="just" defTabSz="26670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1600">
                <a:latin typeface="Times New Roman" panose="02020603050405020304"/>
                <a:ea typeface="SimSun" panose="02010600030101010101" pitchFamily="2" charset="-122"/>
                <a:sym typeface="+mn-ea"/>
              </a:rPr>
              <a:t>На момент обращения ОХС – 9,1 ммоль/л, ХС-ЛПНП – 7,4 ммоль/л. </a:t>
            </a:r>
            <a:endParaRPr lang="en-US" altLang="zh-CN" sz="1600">
              <a:latin typeface="Times New Roman" panose="02020603050405020304"/>
              <a:ea typeface="SimSun" panose="02010600030101010101" pitchFamily="2" charset="-122"/>
            </a:endParaRPr>
          </a:p>
          <a:p>
            <a:pPr marL="285750" indent="-285750" algn="just" defTabSz="26670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1600">
                <a:latin typeface="Times New Roman" panose="02020603050405020304"/>
                <a:ea typeface="SimSun" panose="02010600030101010101" pitchFamily="2" charset="-122"/>
                <a:sym typeface="+mn-ea"/>
              </a:rPr>
              <a:t>У пациентки отмечены ксантомы ахилловых сухожилий с обеих сторон</a:t>
            </a:r>
            <a:endParaRPr lang="en-US" altLang="zh-CN" sz="1600">
              <a:latin typeface="Times New Roman" panose="02020603050405020304"/>
              <a:ea typeface="SimSun" panose="02010600030101010101" pitchFamily="2" charset="-122"/>
            </a:endParaRPr>
          </a:p>
          <a:p>
            <a:pPr marL="285750" indent="-285750" algn="just" defTabSz="26670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altLang="zh-CN" sz="1600">
              <a:latin typeface="Times New Roman" panose="02020603050405020304"/>
              <a:ea typeface="SimSun" panose="02010600030101010101" pitchFamily="2" charset="-122"/>
              <a:sym typeface="+mn-ea"/>
            </a:endParaRPr>
          </a:p>
        </p:txBody>
      </p:sp>
      <p:pic>
        <p:nvPicPr>
          <p:cNvPr id="2" name="Замещающее содержимое 1"/>
          <p:cNvPicPr>
            <a:picLocks noChangeAspect="1"/>
          </p:cNvPicPr>
          <p:nvPr>
            <p:ph sz="quarter" idx="13"/>
          </p:nvPr>
        </p:nvPicPr>
        <p:blipFill>
          <a:blip r:embed="rId1"/>
          <a:stretch>
            <a:fillRect/>
          </a:stretch>
        </p:blipFill>
        <p:spPr>
          <a:xfrm>
            <a:off x="4326255" y="917575"/>
            <a:ext cx="7782560" cy="54546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590" y="35560"/>
            <a:ext cx="11698605" cy="991235"/>
          </a:xfrm>
        </p:spPr>
        <p:txBody>
          <a:bodyPr>
            <a:normAutofit fontScale="90000"/>
          </a:bodyPr>
          <a:p>
            <a:pPr algn="ctr"/>
            <a:r>
              <a:rPr lang="ru-RU" alt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Клинический случай: </a:t>
            </a:r>
            <a:r>
              <a:rPr lang="en-US" alt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секвенирование</a:t>
            </a:r>
            <a:r>
              <a:rPr lang="en-US" altLang="ru-RU" sz="4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en-US" altLang="ru-RU" sz="4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alt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э</a:t>
            </a:r>
            <a:r>
              <a:rPr lang="en-US" alt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нгеру</a:t>
            </a:r>
            <a:r>
              <a:rPr lang="en-US" altLang="ru-RU" sz="4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en-US" altLang="ru-RU" sz="4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пробанда</a:t>
            </a:r>
            <a:r>
              <a:rPr lang="en-US" altLang="ru-RU" sz="4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altLang="ru-RU" sz="4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членов</a:t>
            </a:r>
            <a:r>
              <a:rPr lang="en-US" altLang="ru-RU" sz="4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семьи</a:t>
            </a:r>
            <a:endParaRPr lang="en-US" altLang="en-US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Текстовое поле 6"/>
          <p:cNvSpPr txBox="1"/>
          <p:nvPr/>
        </p:nvSpPr>
        <p:spPr>
          <a:xfrm>
            <a:off x="147955" y="1026795"/>
            <a:ext cx="8389620" cy="1257935"/>
          </a:xfrm>
          <a:prstGeom prst="rect">
            <a:avLst/>
          </a:prstGeom>
        </p:spPr>
        <p:txBody>
          <a:bodyPr wrap="square">
            <a:noAutofit/>
          </a:bodyPr>
          <a:p>
            <a:pPr indent="0" algn="just" defTabSz="26670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zh-CN" sz="1600">
                <a:latin typeface="Times New Roman" panose="02020603050405020304"/>
                <a:ea typeface="SimSun" panose="02010600030101010101" pitchFamily="2" charset="-122"/>
                <a:sym typeface="+mn-ea"/>
              </a:rPr>
              <a:t>В семейном анамнезе отмечены нарушения липидного обмена: у бабушки (85 лет) ОХС до 15 ммоль/л, выполнена каротидная эндартерэктомия, принимает статины и эзетрол. У матери, 59 лет – ОХС до 9,6 ммоль/л, у брата, 37 лет – ОХС до 10 ммоль/л.</a:t>
            </a:r>
            <a:r>
              <a:rPr lang="ru-RU" altLang="en-US" sz="1600">
                <a:latin typeface="Times New Roman" panose="02020603050405020304"/>
                <a:ea typeface="SimSun" panose="02010600030101010101" pitchFamily="2" charset="-122"/>
                <a:sym typeface="+mn-ea"/>
              </a:rPr>
              <a:t> </a:t>
            </a:r>
            <a:r>
              <a:rPr lang="en-US" altLang="en-US" sz="1600">
                <a:latin typeface="Times New Roman" panose="02020603050405020304"/>
                <a:ea typeface="SimSun" panose="02010600030101010101" pitchFamily="2" charset="-122"/>
                <a:sym typeface="+mn-ea"/>
              </a:rPr>
              <a:t>Семейная</a:t>
            </a:r>
            <a:r>
              <a:rPr lang="en-US" altLang="ru-RU" sz="1600">
                <a:latin typeface="Times New Roman" panose="02020603050405020304"/>
                <a:ea typeface="SimSun" panose="02010600030101010101" pitchFamily="2" charset="-122"/>
                <a:sym typeface="+mn-ea"/>
              </a:rPr>
              <a:t> </a:t>
            </a:r>
            <a:r>
              <a:rPr lang="en-US" altLang="en-US" sz="1600">
                <a:latin typeface="Times New Roman" panose="02020603050405020304"/>
                <a:ea typeface="SimSun" panose="02010600030101010101" pitchFamily="2" charset="-122"/>
                <a:sym typeface="+mn-ea"/>
              </a:rPr>
              <a:t>родословная</a:t>
            </a:r>
            <a:r>
              <a:rPr lang="en-US" altLang="ru-RU" sz="1600">
                <a:latin typeface="Times New Roman" panose="02020603050405020304"/>
                <a:ea typeface="SimSun" panose="02010600030101010101" pitchFamily="2" charset="-122"/>
                <a:sym typeface="+mn-ea"/>
              </a:rPr>
              <a:t> </a:t>
            </a:r>
            <a:r>
              <a:rPr lang="en-US" altLang="en-US" sz="1600">
                <a:latin typeface="Times New Roman" panose="02020603050405020304"/>
                <a:ea typeface="SimSun" panose="02010600030101010101" pitchFamily="2" charset="-122"/>
                <a:sym typeface="+mn-ea"/>
              </a:rPr>
              <a:t>представлена</a:t>
            </a:r>
            <a:r>
              <a:rPr lang="en-US" altLang="ru-RU" sz="1600">
                <a:latin typeface="Times New Roman" panose="02020603050405020304"/>
                <a:ea typeface="SimSun" panose="02010600030101010101" pitchFamily="2" charset="-122"/>
                <a:sym typeface="+mn-ea"/>
              </a:rPr>
              <a:t> </a:t>
            </a:r>
            <a:r>
              <a:rPr lang="en-US" altLang="en-US" sz="1600">
                <a:latin typeface="Times New Roman" panose="02020603050405020304"/>
                <a:ea typeface="SimSun" panose="02010600030101010101" pitchFamily="2" charset="-122"/>
                <a:sym typeface="+mn-ea"/>
              </a:rPr>
              <a:t>на</a:t>
            </a:r>
            <a:r>
              <a:rPr lang="en-US" altLang="ru-RU" sz="1600">
                <a:latin typeface="Times New Roman" panose="02020603050405020304"/>
                <a:ea typeface="SimSun" panose="02010600030101010101" pitchFamily="2" charset="-122"/>
                <a:sym typeface="+mn-ea"/>
              </a:rPr>
              <a:t> </a:t>
            </a:r>
            <a:r>
              <a:rPr lang="en-US" altLang="en-US" sz="1600">
                <a:latin typeface="Times New Roman" panose="02020603050405020304"/>
                <a:ea typeface="SimSun" panose="02010600030101010101" pitchFamily="2" charset="-122"/>
                <a:sym typeface="+mn-ea"/>
              </a:rPr>
              <a:t>рисунке</a:t>
            </a:r>
            <a:r>
              <a:rPr lang="en-US" altLang="ru-RU" sz="1600">
                <a:latin typeface="Times New Roman" panose="02020603050405020304"/>
                <a:ea typeface="SimSun" panose="02010600030101010101" pitchFamily="2" charset="-122"/>
                <a:sym typeface="+mn-ea"/>
              </a:rPr>
              <a:t> 1. </a:t>
            </a:r>
            <a:r>
              <a:rPr lang="en-US" altLang="en-US" sz="1600">
                <a:latin typeface="Times New Roman" panose="02020603050405020304"/>
                <a:ea typeface="SimSun" panose="02010600030101010101" pitchFamily="2" charset="-122"/>
                <a:sym typeface="+mn-ea"/>
              </a:rPr>
              <a:t>Гетерозиготное</a:t>
            </a:r>
            <a:r>
              <a:rPr lang="en-US" altLang="ru-RU" sz="1600">
                <a:latin typeface="Times New Roman" panose="02020603050405020304"/>
                <a:ea typeface="SimSun" panose="02010600030101010101" pitchFamily="2" charset="-122"/>
                <a:sym typeface="+mn-ea"/>
              </a:rPr>
              <a:t> </a:t>
            </a:r>
            <a:r>
              <a:rPr lang="en-US" altLang="en-US" sz="1600">
                <a:latin typeface="Times New Roman" panose="02020603050405020304"/>
                <a:ea typeface="SimSun" panose="02010600030101010101" pitchFamily="2" charset="-122"/>
                <a:sym typeface="+mn-ea"/>
              </a:rPr>
              <a:t>носительство</a:t>
            </a:r>
            <a:r>
              <a:rPr lang="en-US" altLang="ru-RU" sz="1600">
                <a:latin typeface="Times New Roman" panose="02020603050405020304"/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600">
                <a:latin typeface="Times New Roman" panose="02020603050405020304"/>
                <a:ea typeface="SimSun" panose="02010600030101010101" pitchFamily="2" charset="-122"/>
                <a:sym typeface="+mn-ea"/>
              </a:rPr>
              <a:t>патогенного варианта Cys677Tyr </a:t>
            </a:r>
            <a:r>
              <a:rPr lang="en-US" altLang="en-US" sz="1600">
                <a:latin typeface="Times New Roman" panose="02020603050405020304"/>
                <a:ea typeface="SimSun" panose="02010600030101010101" pitchFamily="2" charset="-122"/>
                <a:sym typeface="+mn-ea"/>
              </a:rPr>
              <a:t>подтверждено</a:t>
            </a:r>
            <a:r>
              <a:rPr lang="en-US" altLang="ru-RU" sz="1600">
                <a:latin typeface="Times New Roman" panose="02020603050405020304"/>
                <a:ea typeface="SimSun" panose="02010600030101010101" pitchFamily="2" charset="-122"/>
                <a:sym typeface="+mn-ea"/>
              </a:rPr>
              <a:t> </a:t>
            </a:r>
            <a:r>
              <a:rPr lang="en-US" altLang="en-US" sz="1600">
                <a:latin typeface="Times New Roman" panose="02020603050405020304"/>
                <a:ea typeface="SimSun" panose="02010600030101010101" pitchFamily="2" charset="-122"/>
                <a:sym typeface="+mn-ea"/>
              </a:rPr>
              <a:t>у</a:t>
            </a:r>
            <a:r>
              <a:rPr lang="en-US" altLang="ru-RU" sz="1600">
                <a:latin typeface="Times New Roman" panose="02020603050405020304"/>
                <a:ea typeface="SimSun" panose="02010600030101010101" pitchFamily="2" charset="-122"/>
                <a:sym typeface="+mn-ea"/>
              </a:rPr>
              <a:t> </a:t>
            </a:r>
            <a:r>
              <a:rPr lang="en-US" altLang="en-US" sz="1600">
                <a:latin typeface="Times New Roman" panose="02020603050405020304"/>
                <a:ea typeface="SimSun" panose="02010600030101010101" pitchFamily="2" charset="-122"/>
                <a:sym typeface="+mn-ea"/>
              </a:rPr>
              <a:t>пробанда</a:t>
            </a:r>
            <a:r>
              <a:rPr lang="en-US" altLang="ru-RU" sz="1600">
                <a:latin typeface="Times New Roman" panose="02020603050405020304"/>
                <a:ea typeface="SimSun" panose="02010600030101010101" pitchFamily="2" charset="-122"/>
                <a:sym typeface="+mn-ea"/>
              </a:rPr>
              <a:t> </a:t>
            </a:r>
            <a:r>
              <a:rPr lang="en-US" altLang="en-US" sz="1600">
                <a:latin typeface="Times New Roman" panose="02020603050405020304"/>
                <a:ea typeface="SimSun" panose="02010600030101010101" pitchFamily="2" charset="-122"/>
                <a:sym typeface="+mn-ea"/>
              </a:rPr>
              <a:t>и</a:t>
            </a:r>
            <a:r>
              <a:rPr lang="en-US" altLang="ru-RU" sz="1600">
                <a:latin typeface="Times New Roman" panose="02020603050405020304"/>
                <a:ea typeface="SimSun" panose="02010600030101010101" pitchFamily="2" charset="-122"/>
                <a:sym typeface="+mn-ea"/>
              </a:rPr>
              <a:t> </a:t>
            </a:r>
            <a:r>
              <a:rPr lang="en-US" altLang="en-US" sz="1600">
                <a:latin typeface="Times New Roman" panose="02020603050405020304"/>
                <a:ea typeface="SimSun" panose="02010600030101010101" pitchFamily="2" charset="-122"/>
                <a:sym typeface="+mn-ea"/>
              </a:rPr>
              <a:t>ее</a:t>
            </a:r>
            <a:r>
              <a:rPr lang="en-US" altLang="ru-RU" sz="1600">
                <a:latin typeface="Times New Roman" panose="02020603050405020304"/>
                <a:ea typeface="SimSun" panose="02010600030101010101" pitchFamily="2" charset="-122"/>
                <a:sym typeface="+mn-ea"/>
              </a:rPr>
              <a:t> </a:t>
            </a:r>
            <a:r>
              <a:rPr lang="en-US" altLang="en-US" sz="1600">
                <a:latin typeface="Times New Roman" panose="02020603050405020304"/>
                <a:ea typeface="SimSun" panose="02010600030101010101" pitchFamily="2" charset="-122"/>
                <a:sym typeface="+mn-ea"/>
              </a:rPr>
              <a:t>матери</a:t>
            </a:r>
            <a:r>
              <a:rPr lang="en-US" altLang="ru-RU" sz="1600">
                <a:latin typeface="Times New Roman" panose="02020603050405020304"/>
                <a:ea typeface="SimSun" panose="02010600030101010101" pitchFamily="2" charset="-122"/>
                <a:sym typeface="+mn-ea"/>
              </a:rPr>
              <a:t> </a:t>
            </a:r>
            <a:r>
              <a:rPr lang="en-US" altLang="en-US" sz="1600">
                <a:latin typeface="Times New Roman" panose="02020603050405020304"/>
                <a:ea typeface="SimSun" panose="02010600030101010101" pitchFamily="2" charset="-122"/>
                <a:sym typeface="+mn-ea"/>
              </a:rPr>
              <a:t>методом</a:t>
            </a:r>
            <a:r>
              <a:rPr lang="en-US" altLang="ru-RU" sz="1600">
                <a:latin typeface="Times New Roman" panose="02020603050405020304"/>
                <a:ea typeface="SimSun" panose="02010600030101010101" pitchFamily="2" charset="-122"/>
                <a:sym typeface="+mn-ea"/>
              </a:rPr>
              <a:t> </a:t>
            </a:r>
            <a:r>
              <a:rPr lang="en-US" altLang="en-US" sz="1600">
                <a:latin typeface="Times New Roman" panose="02020603050405020304"/>
                <a:ea typeface="SimSun" panose="02010600030101010101" pitchFamily="2" charset="-122"/>
                <a:sym typeface="+mn-ea"/>
              </a:rPr>
              <a:t>секвенирования</a:t>
            </a:r>
            <a:r>
              <a:rPr lang="en-US" altLang="ru-RU" sz="1600">
                <a:latin typeface="Times New Roman" panose="02020603050405020304"/>
                <a:ea typeface="SimSun" panose="02010600030101010101" pitchFamily="2" charset="-122"/>
                <a:sym typeface="+mn-ea"/>
              </a:rPr>
              <a:t> </a:t>
            </a:r>
            <a:r>
              <a:rPr lang="en-US" altLang="en-US" sz="1600">
                <a:latin typeface="Times New Roman" panose="02020603050405020304"/>
                <a:ea typeface="SimSun" panose="02010600030101010101" pitchFamily="2" charset="-122"/>
                <a:sym typeface="+mn-ea"/>
              </a:rPr>
              <a:t>по</a:t>
            </a:r>
            <a:r>
              <a:rPr lang="en-US" altLang="ru-RU" sz="1600">
                <a:latin typeface="Times New Roman" panose="02020603050405020304"/>
                <a:ea typeface="SimSun" panose="02010600030101010101" pitchFamily="2" charset="-122"/>
                <a:sym typeface="+mn-ea"/>
              </a:rPr>
              <a:t> </a:t>
            </a:r>
            <a:r>
              <a:rPr lang="en-US" altLang="en-US" sz="1600">
                <a:latin typeface="Times New Roman" panose="02020603050405020304"/>
                <a:ea typeface="SimSun" panose="02010600030101010101" pitchFamily="2" charset="-122"/>
                <a:sym typeface="+mn-ea"/>
              </a:rPr>
              <a:t>Сэнгеру</a:t>
            </a:r>
            <a:r>
              <a:rPr lang="en-US" altLang="ru-RU" sz="1600">
                <a:latin typeface="Times New Roman" panose="02020603050405020304"/>
                <a:ea typeface="SimSun" panose="02010600030101010101" pitchFamily="2" charset="-122"/>
                <a:sym typeface="+mn-ea"/>
              </a:rPr>
              <a:t> (</a:t>
            </a:r>
            <a:r>
              <a:rPr lang="en-US" altLang="en-US" sz="1600">
                <a:latin typeface="Times New Roman" panose="02020603050405020304"/>
                <a:ea typeface="SimSun" panose="02010600030101010101" pitchFamily="2" charset="-122"/>
                <a:sym typeface="+mn-ea"/>
              </a:rPr>
              <a:t>рисунок</a:t>
            </a:r>
            <a:r>
              <a:rPr lang="en-US" altLang="ru-RU" sz="1600">
                <a:latin typeface="Times New Roman" panose="02020603050405020304"/>
                <a:ea typeface="SimSun" panose="02010600030101010101" pitchFamily="2" charset="-122"/>
                <a:sym typeface="+mn-ea"/>
              </a:rPr>
              <a:t> 2)</a:t>
            </a:r>
            <a:endParaRPr lang="ru-RU" altLang="en-US" sz="1600">
              <a:latin typeface="Times New Roman" panose="02020603050405020304"/>
              <a:ea typeface="SimSun" panose="02010600030101010101" pitchFamily="2" charset="-122"/>
              <a:sym typeface="+mn-ea"/>
            </a:endParaRPr>
          </a:p>
        </p:txBody>
      </p:sp>
      <p:pic>
        <p:nvPicPr>
          <p:cNvPr id="5" name="Замещающее содержимое 4"/>
          <p:cNvPicPr>
            <a:picLocks noChangeAspect="1"/>
          </p:cNvPicPr>
          <p:nvPr>
            <p:ph idx="1"/>
          </p:nvPr>
        </p:nvPicPr>
        <p:blipFill>
          <a:blip r:embed="rId1"/>
          <a:srcRect l="15892" t="5883" r="20563" b="5074"/>
          <a:stretch>
            <a:fillRect/>
          </a:stretch>
        </p:blipFill>
        <p:spPr>
          <a:xfrm>
            <a:off x="8802370" y="1111885"/>
            <a:ext cx="3045460" cy="3767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025650" y="2359660"/>
            <a:ext cx="4634230" cy="2433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73742850" name="Стрелка вниз 2"/>
          <p:cNvSpPr/>
          <p:nvPr/>
        </p:nvSpPr>
        <p:spPr>
          <a:xfrm>
            <a:off x="6045200" y="3893185"/>
            <a:ext cx="169545" cy="253365"/>
          </a:xfrm>
          <a:prstGeom prst="downArrow">
            <a:avLst>
              <a:gd name="adj1" fmla="val 50000"/>
              <a:gd name="adj2" fmla="val 49996"/>
            </a:avLst>
          </a:prstGeom>
          <a:solidFill>
            <a:srgbClr val="FFFFFF"/>
          </a:solidFill>
          <a:ln w="381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ru-RU" altLang="en-US"/>
          </a:p>
        </p:txBody>
      </p:sp>
      <p:sp>
        <p:nvSpPr>
          <p:cNvPr id="15" name="Текстовое поле 14"/>
          <p:cNvSpPr txBox="1"/>
          <p:nvPr/>
        </p:nvSpPr>
        <p:spPr>
          <a:xfrm>
            <a:off x="8802370" y="4879340"/>
            <a:ext cx="3045460" cy="52387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algn="ctr"/>
            <a:r>
              <a:rPr lang="ru-RU" altLang="en-US" sz="1400">
                <a:latin typeface="Times New Roman" panose="02020603050405020304"/>
                <a:ea typeface="SimSun" panose="02010600030101010101" pitchFamily="2" charset="-122"/>
                <a:sym typeface="+mn-ea"/>
              </a:rPr>
              <a:t>Р</a:t>
            </a:r>
            <a:r>
              <a:rPr lang="en-US" altLang="en-US" sz="1400">
                <a:latin typeface="Times New Roman" panose="02020603050405020304"/>
                <a:ea typeface="SimSun" panose="02010600030101010101" pitchFamily="2" charset="-122"/>
                <a:sym typeface="+mn-ea"/>
              </a:rPr>
              <a:t>исун</a:t>
            </a:r>
            <a:r>
              <a:rPr lang="ru-RU" altLang="en-US" sz="1400">
                <a:latin typeface="Times New Roman" panose="02020603050405020304"/>
                <a:ea typeface="SimSun" panose="02010600030101010101" pitchFamily="2" charset="-122"/>
                <a:sym typeface="+mn-ea"/>
              </a:rPr>
              <a:t>ок</a:t>
            </a:r>
            <a:r>
              <a:rPr lang="en-US" altLang="ru-RU" sz="1400">
                <a:latin typeface="Times New Roman" panose="02020603050405020304"/>
                <a:ea typeface="SimSun" panose="02010600030101010101" pitchFamily="2" charset="-122"/>
                <a:sym typeface="+mn-ea"/>
              </a:rPr>
              <a:t> 1</a:t>
            </a:r>
            <a:r>
              <a:rPr lang="ru-RU" altLang="en-US" sz="1400">
                <a:latin typeface="Times New Roman" panose="02020603050405020304"/>
                <a:ea typeface="SimSun" panose="02010600030101010101" pitchFamily="2" charset="-122"/>
                <a:sym typeface="+mn-ea"/>
              </a:rPr>
              <a:t>. </a:t>
            </a:r>
            <a:r>
              <a:rPr lang="en-US" altLang="en-US" sz="1400">
                <a:latin typeface="Times New Roman" panose="02020603050405020304"/>
                <a:ea typeface="SimSun" panose="02010600030101010101" pitchFamily="2" charset="-122"/>
                <a:sym typeface="+mn-ea"/>
              </a:rPr>
              <a:t>Семейная</a:t>
            </a:r>
            <a:r>
              <a:rPr lang="en-US" altLang="ru-RU" sz="1400">
                <a:latin typeface="Times New Roman" panose="02020603050405020304"/>
                <a:ea typeface="SimSun" panose="02010600030101010101" pitchFamily="2" charset="-122"/>
                <a:sym typeface="+mn-ea"/>
              </a:rPr>
              <a:t> </a:t>
            </a:r>
            <a:r>
              <a:rPr lang="en-US" altLang="en-US" sz="1400">
                <a:latin typeface="Times New Roman" panose="02020603050405020304"/>
                <a:ea typeface="SimSun" panose="02010600030101010101" pitchFamily="2" charset="-122"/>
                <a:sym typeface="+mn-ea"/>
              </a:rPr>
              <a:t>родословная</a:t>
            </a:r>
            <a:r>
              <a:rPr lang="ru-RU" altLang="en-US" sz="1400">
                <a:latin typeface="Times New Roman" panose="02020603050405020304"/>
                <a:ea typeface="SimSun" panose="02010600030101010101" pitchFamily="2" charset="-122"/>
                <a:sym typeface="+mn-ea"/>
              </a:rPr>
              <a:t> пробанда</a:t>
            </a:r>
            <a:endParaRPr lang="ru-RU" altLang="en-US" sz="1400">
              <a:latin typeface="Times New Roman" panose="02020603050405020304"/>
              <a:ea typeface="SimSun" panose="02010600030101010101" pitchFamily="2" charset="-122"/>
              <a:sym typeface="+mn-ea"/>
            </a:endParaRPr>
          </a:p>
        </p:txBody>
      </p:sp>
      <p:sp>
        <p:nvSpPr>
          <p:cNvPr id="16" name="Текстовое поле 15"/>
          <p:cNvSpPr txBox="1"/>
          <p:nvPr/>
        </p:nvSpPr>
        <p:spPr>
          <a:xfrm>
            <a:off x="2025650" y="4793615"/>
            <a:ext cx="4634865" cy="67564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algn="ctr" defTabSz="266700"/>
            <a:r>
              <a:rPr lang="ru-RU" altLang="en-US" sz="1400">
                <a:latin typeface="Times New Roman" panose="02020603050405020304"/>
                <a:ea typeface="SimSun" panose="02010600030101010101" pitchFamily="2" charset="-122"/>
                <a:sym typeface="+mn-ea"/>
              </a:rPr>
              <a:t>Р</a:t>
            </a:r>
            <a:r>
              <a:rPr lang="en-US" altLang="en-US" sz="1400">
                <a:latin typeface="Times New Roman" panose="02020603050405020304"/>
                <a:ea typeface="SimSun" panose="02010600030101010101" pitchFamily="2" charset="-122"/>
                <a:sym typeface="+mn-ea"/>
              </a:rPr>
              <a:t>исун</a:t>
            </a:r>
            <a:r>
              <a:rPr lang="ru-RU" altLang="en-US" sz="1400">
                <a:latin typeface="Times New Roman" panose="02020603050405020304"/>
                <a:ea typeface="SimSun" panose="02010600030101010101" pitchFamily="2" charset="-122"/>
                <a:sym typeface="+mn-ea"/>
              </a:rPr>
              <a:t>ок</a:t>
            </a:r>
            <a:r>
              <a:rPr lang="en-US" altLang="ru-RU" sz="1400">
                <a:latin typeface="Times New Roman" panose="02020603050405020304"/>
                <a:ea typeface="SimSun" panose="02010600030101010101" pitchFamily="2" charset="-122"/>
                <a:sym typeface="+mn-ea"/>
              </a:rPr>
              <a:t> 2</a:t>
            </a:r>
            <a:r>
              <a:rPr lang="ru-RU" altLang="en-US" sz="1400">
                <a:latin typeface="Times New Roman" panose="02020603050405020304"/>
                <a:ea typeface="SimSun" panose="02010600030101010101" pitchFamily="2" charset="-122"/>
                <a:sym typeface="+mn-ea"/>
              </a:rPr>
              <a:t>. </a:t>
            </a:r>
            <a:r>
              <a:rPr lang="en-US" altLang="zh-CN" sz="1400">
                <a:latin typeface="Times New Roman" panose="02020603050405020304"/>
                <a:ea typeface="SimSun" panose="02010600030101010101" pitchFamily="2" charset="-122"/>
                <a:sym typeface="+mn-ea"/>
              </a:rPr>
              <a:t>Верификация патогенного варианта Cys677Tyr в гене </a:t>
            </a:r>
            <a:r>
              <a:rPr lang="en-US" altLang="zh-CN" sz="1400" i="1">
                <a:latin typeface="Times New Roman" panose="02020603050405020304"/>
                <a:ea typeface="SimSun" panose="02010600030101010101" pitchFamily="2" charset="-122"/>
                <a:sym typeface="+mn-ea"/>
              </a:rPr>
              <a:t>LDLR</a:t>
            </a:r>
            <a:r>
              <a:rPr lang="en-US" altLang="zh-CN" sz="1400">
                <a:latin typeface="Times New Roman" panose="02020603050405020304"/>
                <a:ea typeface="SimSun" panose="02010600030101010101" pitchFamily="2" charset="-122"/>
                <a:sym typeface="+mn-ea"/>
              </a:rPr>
              <a:t> у пробанда. </a:t>
            </a:r>
            <a:r>
              <a:rPr lang="ru-RU" altLang="zh-CN" sz="1400">
                <a:latin typeface="Times New Roman" panose="02020603050405020304"/>
                <a:ea typeface="SimSun" panose="02010600030101010101" pitchFamily="2" charset="-122"/>
                <a:sym typeface="+mn-ea"/>
              </a:rPr>
              <a:t>Прочтение с обратного праймера</a:t>
            </a:r>
            <a:endParaRPr lang="ru-RU" altLang="en-US" sz="1400">
              <a:latin typeface="Times New Roman" panose="02020603050405020304"/>
              <a:ea typeface="SimSun" panose="02010600030101010101" pitchFamily="2" charset="-122"/>
              <a:sym typeface="+mn-ea"/>
            </a:endParaRPr>
          </a:p>
        </p:txBody>
      </p:sp>
      <p:sp>
        <p:nvSpPr>
          <p:cNvPr id="6" name="Текстовое поле 5"/>
          <p:cNvSpPr txBox="1"/>
          <p:nvPr/>
        </p:nvSpPr>
        <p:spPr>
          <a:xfrm>
            <a:off x="147955" y="5497830"/>
            <a:ext cx="11875135" cy="1274445"/>
          </a:xfrm>
          <a:prstGeom prst="rect">
            <a:avLst/>
          </a:prstGeom>
        </p:spPr>
        <p:txBody>
          <a:bodyPr wrap="square">
            <a:noAutofit/>
          </a:bodyPr>
          <a:p>
            <a:pPr marL="0" indent="0" algn="just" defTabSz="266700">
              <a:spcBef>
                <a:spcPct val="0"/>
              </a:spcBef>
              <a:spcAft>
                <a:spcPct val="0"/>
              </a:spcAft>
            </a:pPr>
            <a:r>
              <a:rPr lang="en-US" altLang="zh-CN" sz="1600" b="1">
                <a:latin typeface="Times New Roman" panose="02020603050405020304"/>
                <a:ea typeface="SimSun" panose="02010600030101010101" pitchFamily="2" charset="-122"/>
              </a:rPr>
              <a:t>Выводы: </a:t>
            </a:r>
            <a:r>
              <a:rPr lang="en-US" altLang="zh-CN" sz="1600">
                <a:latin typeface="Times New Roman" panose="02020603050405020304"/>
                <a:ea typeface="SimSun" panose="02010600030101010101" pitchFamily="2" charset="-122"/>
              </a:rPr>
              <a:t>Развитие технологий массового параллельного секвенирования и биоинформатической обработки данных в настоящее время перейти к широкому применению таргетных генетических панелей в клинической практике различных патологий. В тоже время остаётся актуальной проблема недостаточной диагностики некоторых классов заболеваний, в частности СГХС и других наследственных дислипидемий. Раннее выявление СГХС имеет решающее значение в превентивной терапии сердечно-сосудистых осложнений</a:t>
            </a:r>
            <a:endParaRPr lang="en-US" altLang="zh-CN" sz="1600">
              <a:latin typeface="Times New Roman" panose="02020603050405020304"/>
              <a:ea typeface="SimSun" panose="02010600030101010101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3925</Words>
  <Application>WPS Presentation</Application>
  <PresentationFormat>宽屏</PresentationFormat>
  <Paragraphs>60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6" baseType="lpstr">
      <vt:lpstr>Arial</vt:lpstr>
      <vt:lpstr>SimSun</vt:lpstr>
      <vt:lpstr>Wingdings</vt:lpstr>
      <vt:lpstr>Calibri Light</vt:lpstr>
      <vt:lpstr>Times New Roman</vt:lpstr>
      <vt:lpstr>Times New Roman</vt:lpstr>
      <vt:lpstr>Calibri</vt:lpstr>
      <vt:lpstr>Microsoft YaHei</vt:lpstr>
      <vt:lpstr>Arial Unicode MS</vt:lpstr>
      <vt:lpstr>Calibri</vt:lpstr>
      <vt:lpstr>Office Theme</vt:lpstr>
      <vt:lpstr>Таргетное секвенирование как эффективный инструмент для систематического скрининга семейной гиперхолестеринемии: клинический случай</vt:lpstr>
      <vt:lpstr>PowerPoint 演示文稿</vt:lpstr>
      <vt:lpstr>Генетический скрининг семейной гиперхолестеринемии</vt:lpstr>
      <vt:lpstr>PowerPoint 演示文稿</vt:lpstr>
      <vt:lpstr>Клинический случай:секвенирование по Сэнгеру у пробанда и членов семьи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Артем Изюмченко</cp:lastModifiedBy>
  <cp:revision>38</cp:revision>
  <dcterms:created xsi:type="dcterms:W3CDTF">2025-04-22T09:54:00Z</dcterms:created>
  <dcterms:modified xsi:type="dcterms:W3CDTF">2025-04-25T14:53:14Z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1049-12.2.0.20795</vt:lpwstr>
  </property>
  <property fmtid="{D5CDD505-2E9C-101B-9397-08002B2CF9AE}" pid="3" name="ICV">
    <vt:lpwstr>5C14B7361384488CAFDB39CA28C5491D_11</vt:lpwstr>
  </property>
</Properties>
</file>