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BF86A-B954-4547-B30A-AEBBD2ED9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DDA809-2C09-4ADA-A9BC-25FC85D4C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8DDBFF-6457-4A33-A228-DBCC34AF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4E31D4-17FE-422D-A6C5-C0BA912E2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6D64BA-B06C-4CD3-8EAF-D35DEB74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04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8930E0-D9B0-45D7-80E8-623BAF71D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7B3D92-4FB4-42BF-91AD-348078BAA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E15869-7493-465D-82EE-26B5D809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45ACCE-A376-42E9-A3F0-673C4239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DF6D2D-2A0C-4B50-8668-431F2C4C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71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990F3D2-DBFD-488A-AF52-977B1512D1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988CF8-1CA1-4029-89CA-C52990BC9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3CD3BB-C364-420D-A193-6EA9895E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DB10EB-E806-4AC4-BFEF-315D4537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E31443-610F-43EC-9C00-07E77A425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37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D3A56-DE4F-497C-905C-79A40099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C8E9E-3CF2-47AC-853F-AF2EE74A7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34BD42-7347-4F35-912E-46FDB1E3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653EA5-5753-417D-AB31-C36B15B9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0C36BB-6932-4A52-9819-D58C08D51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600953-B727-4680-A42C-660C0957C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688888-F82F-436B-8D5D-0D8BDD8B2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B7FB23-850C-40F4-921C-F13769BBD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BA3889-841A-4F30-AC76-C8C418B8E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B4C55B-E6BC-441A-9F35-706687F0C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83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A26BD-FE9B-4868-82E0-FBEFAB25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D7B729-8B6D-4B3C-9DCD-2798ADF6B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CB5709-4D4C-4FED-AF3B-E62048229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0F9A5E-DF5D-4CF2-B98B-79D94C7F2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5EF8B4-E0BC-4D6A-A4CA-38CEBBCFE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7C8830-37DA-4BD3-88EB-14C3C0F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6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0BA8A7-9CFF-47B2-8F7A-93C596B52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FBF230-B5B5-4B6B-BA4B-C8185AFDE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CB46690-D016-4944-B63D-40345F532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A326F85-C510-4B32-B66F-D3382A74B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FD13582-8CE3-4F92-900A-1920BD3632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4B25250-3996-4BE5-9223-F77B1C6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5D3898-6F2F-4DF4-81F1-DE273AE77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13A2570-F7F1-42D7-A0D6-C556D7D30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17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2B16BD-DD6A-4030-AE17-5659C8C0D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C68AB4-2172-4B4D-804F-75D14AED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5C32D7-26D6-429E-917B-118328AA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1C14F-51EE-43FB-AB2D-437A5559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20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A4E29C1-D4D5-414D-B681-333E17F4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A28DAC-57D8-4AC2-8189-8AB4E7BE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444C44-6D48-431E-BE0E-CA2934722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37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DCD57B-64D7-4D7F-9CF7-BCF0D2C0A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5345D1-618C-4E65-B1A8-7C2EE12E7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A6FC8BB-DF3D-4C7E-8D1B-C95A2FFFB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E36D26-8E72-4151-9164-59692A4F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05CB9E-CACF-4B3F-A122-E764B05A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F082DD-6546-4499-95ED-EE12A50D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50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F48EE-00D7-415C-99C9-447F4EFEF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390BC34-3BE4-4B25-B144-BDED669BE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5BB584-C174-4A2E-B08E-BAA71BBE0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854B54-FBF1-4450-9E49-A98245D75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ED4D0B-5140-4ABD-92D2-B01533E67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8423CA-1770-4DE5-A2B1-51A035AB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62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60C775-B948-4B74-A059-131B5DDD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6EEDE3-A0C5-4FDD-BCA9-75F14C3CC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9975D9-7764-4309-8FDA-D53087169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5E888-1BF8-42BE-8DF8-3404012A4CF7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88BEA7-D84B-415F-9F54-A2E8C3251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9C31EE-ACFB-49B4-BB8D-E50DA7571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9CABB-3A22-4363-9D0C-E4335F15A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97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zakharova@mail.ru" TargetMode="External"/><Relationship Id="rId2" Type="http://schemas.openxmlformats.org/officeDocument/2006/relationships/hyperlink" Target="mailto:amitinus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F19DE-ED19-4E57-A9A3-50D792C72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37" y="293688"/>
            <a:ext cx="10601325" cy="2387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3000" b="1" dirty="0">
                <a:latin typeface="+mn-lt"/>
                <a:cs typeface="Times New Roman" panose="02020603050405020304" pitchFamily="18" charset="0"/>
              </a:rPr>
              <a:t>Тестирование часто встречающихся мутаций гена рецептора липопротеинов низкой плотности (</a:t>
            </a:r>
            <a:r>
              <a:rPr lang="en-US" sz="3000" b="1" i="1" dirty="0">
                <a:latin typeface="+mn-lt"/>
                <a:cs typeface="Times New Roman" panose="02020603050405020304" pitchFamily="18" charset="0"/>
              </a:rPr>
              <a:t>LDLR</a:t>
            </a:r>
            <a:r>
              <a:rPr lang="ru-RU" sz="3000" b="1" dirty="0">
                <a:latin typeface="+mn-lt"/>
                <a:cs typeface="Times New Roman" panose="02020603050405020304" pitchFamily="18" charset="0"/>
              </a:rPr>
              <a:t>), вызывающих семейную </a:t>
            </a:r>
            <a:r>
              <a:rPr lang="ru-RU" sz="3000" b="1" dirty="0" err="1">
                <a:latin typeface="+mn-lt"/>
                <a:cs typeface="Times New Roman" panose="02020603050405020304" pitchFamily="18" charset="0"/>
              </a:rPr>
              <a:t>гиперхолестеринемию</a:t>
            </a:r>
            <a:r>
              <a:rPr lang="ru-RU" sz="3000" b="1" dirty="0">
                <a:latin typeface="+mn-lt"/>
                <a:cs typeface="Times New Roman" panose="02020603050405020304" pitchFamily="18" charset="0"/>
              </a:rPr>
              <a:t> в Санкт-Петербурге</a:t>
            </a:r>
            <a:r>
              <a:rPr lang="en-US" sz="3000" b="1" dirty="0">
                <a:latin typeface="+mn-lt"/>
                <a:cs typeface="Times New Roman" panose="02020603050405020304" pitchFamily="18" charset="0"/>
              </a:rPr>
              <a:t>.</a:t>
            </a:r>
            <a:endParaRPr lang="ru-RU" sz="30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3DC33E-2398-453C-BBCE-E20084258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231220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/>
              <a:t>М.Ю.</a:t>
            </a:r>
            <a:r>
              <a:rPr lang="en-US" dirty="0"/>
              <a:t> </a:t>
            </a:r>
            <a:r>
              <a:rPr lang="ru-RU" dirty="0"/>
              <a:t>Мандельштам</a:t>
            </a:r>
            <a:r>
              <a:rPr lang="ru-RU"/>
              <a:t>, Ф.М. Захарова</a:t>
            </a:r>
            <a:endParaRPr lang="ru-RU" dirty="0"/>
          </a:p>
          <a:p>
            <a:pPr>
              <a:lnSpc>
                <a:spcPct val="110000"/>
              </a:lnSpc>
            </a:pPr>
            <a:r>
              <a:rPr lang="ru-RU" dirty="0"/>
              <a:t>Федеральное государственное бюджетное научное учреждение «Институт экспериментальной медицины»</a:t>
            </a:r>
          </a:p>
          <a:p>
            <a:pPr>
              <a:lnSpc>
                <a:spcPct val="110000"/>
              </a:lnSpc>
            </a:pPr>
            <a:r>
              <a:rPr lang="en-US" dirty="0"/>
              <a:t>E-mail: </a:t>
            </a:r>
            <a:r>
              <a:rPr lang="en-US" dirty="0">
                <a:hlinkClick r:id="rId2"/>
              </a:rPr>
              <a:t>amitinus@mail.ru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fzakharova@mail.ru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ru-RU" dirty="0"/>
              <a:t>Работа выполнена в рамках государственных заданий Министерства науки и высшего образования РФ: НИР № FGWG-2025-0021.</a:t>
            </a:r>
            <a:endParaRPr lang="en-US" dirty="0"/>
          </a:p>
          <a:p>
            <a:pPr>
              <a:lnSpc>
                <a:spcPct val="110000"/>
              </a:lnSpc>
            </a:pPr>
            <a:endParaRPr lang="ru-RU" dirty="0"/>
          </a:p>
          <a:p>
            <a:pPr>
              <a:lnSpc>
                <a:spcPct val="110000"/>
              </a:lnSpc>
            </a:pPr>
            <a:endParaRPr lang="ru-RU" dirty="0"/>
          </a:p>
          <a:p>
            <a:pPr>
              <a:lnSpc>
                <a:spcPct val="11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40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>
            <a:extLst>
              <a:ext uri="{FF2B5EF4-FFF2-40B4-BE49-F238E27FC236}">
                <a16:creationId xmlns:a16="http://schemas.microsoft.com/office/drawing/2014/main" id="{340B4FD8-B7D1-48DC-90C8-ADB1C9F75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32" y="31899"/>
            <a:ext cx="4615193" cy="6794207"/>
          </a:xfrm>
          <a:solidFill>
            <a:schemeClr val="accent1">
              <a:alpha val="21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u="sng" dirty="0"/>
              <a:t>Актуальность:</a:t>
            </a:r>
            <a:r>
              <a:rPr lang="ru-RU" sz="2000" u="sng" dirty="0"/>
              <a:t> </a:t>
            </a:r>
            <a:r>
              <a:rPr lang="ru-RU" sz="2000" dirty="0"/>
              <a:t>Гетерозиготная форма семейной </a:t>
            </a:r>
            <a:r>
              <a:rPr lang="ru-RU" sz="2000" dirty="0" err="1"/>
              <a:t>гиперхолестеринемии</a:t>
            </a:r>
            <a:r>
              <a:rPr lang="ru-RU" sz="2000" dirty="0"/>
              <a:t> (СГХС) встречается в России с частотой 1:173. Большинство случаев СГХС не диагностируется своевременно, что приводит к развитию сердечно-сосудистых заболеваний.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u="sng" dirty="0"/>
              <a:t>Цель и задачи исследования:</a:t>
            </a:r>
            <a:r>
              <a:rPr lang="ru-RU" sz="2000" dirty="0"/>
              <a:t>  Улучшить протокол ДНК-диагностики СГХС в России.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u="sng" dirty="0"/>
              <a:t>Пациенты и методы:</a:t>
            </a:r>
            <a:r>
              <a:rPr lang="ru-RU" sz="2000" dirty="0"/>
              <a:t> Работа выполнена с использованием банка геномной ДНК 100 пробандов с клиническим диагнозом СГХС из разных липидных клиник Санкт-Петербурга. В работе применено секвенирование ДНК по </a:t>
            </a:r>
            <a:r>
              <a:rPr lang="ru-RU" sz="2000" dirty="0" err="1"/>
              <a:t>Сэнджеру</a:t>
            </a:r>
            <a:r>
              <a:rPr lang="ru-RU" sz="2000" dirty="0"/>
              <a:t> и рутинные методы анализа ДНК (ПЦР, гель-электрофорез, </a:t>
            </a:r>
            <a:r>
              <a:rPr lang="ru-RU" sz="2000" dirty="0" err="1"/>
              <a:t>рестрикционный</a:t>
            </a:r>
            <a:r>
              <a:rPr lang="ru-RU" sz="2000" dirty="0"/>
              <a:t> анализ).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7FC93DD7-23E6-47DE-8282-3066DABB4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0443" y="31899"/>
            <a:ext cx="7439025" cy="6794207"/>
          </a:xfrm>
          <a:solidFill>
            <a:srgbClr val="FF0000">
              <a:alpha val="1200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u="sng" dirty="0"/>
              <a:t>Результаты:</a:t>
            </a:r>
            <a:r>
              <a:rPr lang="ru-RU" sz="2000" dirty="0"/>
              <a:t> Разработаны быстрые методы тестирования двух повторно встречающихся в Санкт-Петербургской популяции мутаций гена рецептора липопротеинов низкой плотности человека (</a:t>
            </a:r>
            <a:r>
              <a:rPr lang="en-US" sz="2000" i="1" dirty="0"/>
              <a:t>LDLR</a:t>
            </a:r>
            <a:r>
              <a:rPr lang="ru-RU" sz="2000" dirty="0"/>
              <a:t>) – </a:t>
            </a:r>
            <a:r>
              <a:rPr lang="en-US" sz="2000" dirty="0"/>
              <a:t>p.(</a:t>
            </a:r>
            <a:r>
              <a:rPr lang="en-US" sz="2000" dirty="0" err="1"/>
              <a:t>Cys</a:t>
            </a:r>
            <a:r>
              <a:rPr lang="ru-RU" sz="2000" dirty="0"/>
              <a:t>160</a:t>
            </a:r>
            <a:r>
              <a:rPr lang="en-US" sz="2000" dirty="0" err="1"/>
              <a:t>Gly</a:t>
            </a:r>
            <a:r>
              <a:rPr lang="en-US" sz="2000" dirty="0"/>
              <a:t>) </a:t>
            </a:r>
            <a:r>
              <a:rPr lang="ru-RU" sz="2000" dirty="0"/>
              <a:t>и </a:t>
            </a:r>
            <a:r>
              <a:rPr lang="en-US" sz="2000" dirty="0"/>
              <a:t>p.(</a:t>
            </a:r>
            <a:r>
              <a:rPr lang="en-US" sz="2000" dirty="0" err="1"/>
              <a:t>Gly</a:t>
            </a:r>
            <a:r>
              <a:rPr lang="ru-RU" sz="2000" dirty="0"/>
              <a:t>219</a:t>
            </a:r>
            <a:r>
              <a:rPr lang="en-US" sz="2000" dirty="0"/>
              <a:t>del)</a:t>
            </a:r>
            <a:r>
              <a:rPr lang="ru-RU" sz="2000" dirty="0"/>
              <a:t>. Для мутации </a:t>
            </a:r>
            <a:r>
              <a:rPr lang="en-US" sz="2000" dirty="0"/>
              <a:t>p.(</a:t>
            </a:r>
            <a:r>
              <a:rPr lang="en-US" sz="2000" dirty="0" err="1"/>
              <a:t>Cys</a:t>
            </a:r>
            <a:r>
              <a:rPr lang="ru-RU" sz="2000" dirty="0"/>
              <a:t>160</a:t>
            </a:r>
            <a:r>
              <a:rPr lang="en-US" sz="2000" dirty="0" err="1"/>
              <a:t>Gly</a:t>
            </a:r>
            <a:r>
              <a:rPr lang="en-US" sz="2000" dirty="0"/>
              <a:t>) </a:t>
            </a:r>
            <a:r>
              <a:rPr lang="ru-RU" sz="2000" dirty="0"/>
              <a:t>(</a:t>
            </a:r>
            <a:r>
              <a:rPr lang="en-US" sz="2000" dirty="0"/>
              <a:t>c</a:t>
            </a:r>
            <a:r>
              <a:rPr lang="ru-RU" sz="2000" dirty="0"/>
              <a:t>. 478 </a:t>
            </a:r>
            <a:r>
              <a:rPr lang="en-US" sz="2000" dirty="0"/>
              <a:t>T</a:t>
            </a:r>
            <a:r>
              <a:rPr lang="ru-RU" sz="2000" dirty="0"/>
              <a:t>&gt;</a:t>
            </a:r>
            <a:r>
              <a:rPr lang="en-US" sz="2000" dirty="0"/>
              <a:t>G</a:t>
            </a:r>
            <a:r>
              <a:rPr lang="ru-RU" sz="2000" dirty="0"/>
              <a:t>) предложено тестирование с помощью </a:t>
            </a:r>
            <a:r>
              <a:rPr lang="ru-RU" sz="2000" dirty="0" err="1"/>
              <a:t>рестрикционной</a:t>
            </a:r>
            <a:r>
              <a:rPr lang="ru-RU" sz="2000" dirty="0"/>
              <a:t> эндонуклеазы </a:t>
            </a:r>
            <a:r>
              <a:rPr lang="en-US" sz="2000" i="1" dirty="0" err="1"/>
              <a:t>Msp</a:t>
            </a:r>
            <a:r>
              <a:rPr lang="en-US" sz="2000" i="1" dirty="0"/>
              <a:t> </a:t>
            </a:r>
            <a:r>
              <a:rPr lang="en-US" sz="2000" dirty="0"/>
              <a:t>I</a:t>
            </a:r>
            <a:r>
              <a:rPr lang="ru-RU" sz="2000" dirty="0"/>
              <a:t>, а носительство гетерозиготного варианта </a:t>
            </a:r>
            <a:r>
              <a:rPr lang="en-US" sz="2000" dirty="0"/>
              <a:t>p.(</a:t>
            </a:r>
            <a:r>
              <a:rPr lang="en-US" sz="2000" dirty="0" err="1"/>
              <a:t>Gly</a:t>
            </a:r>
            <a:r>
              <a:rPr lang="ru-RU" sz="2000" dirty="0"/>
              <a:t>219</a:t>
            </a:r>
            <a:r>
              <a:rPr lang="en-US" sz="2000" dirty="0"/>
              <a:t>del) </a:t>
            </a:r>
            <a:r>
              <a:rPr lang="ru-RU" sz="2000" dirty="0"/>
              <a:t>(</a:t>
            </a:r>
            <a:r>
              <a:rPr lang="en-GB" sz="2000" dirty="0"/>
              <a:t>c</a:t>
            </a:r>
            <a:r>
              <a:rPr lang="ru-RU" sz="2000" dirty="0"/>
              <a:t>.654-656</a:t>
            </a:r>
            <a:r>
              <a:rPr lang="en-GB" sz="2000" dirty="0" err="1"/>
              <a:t>delTGG</a:t>
            </a:r>
            <a:r>
              <a:rPr lang="ru-RU" sz="2000" dirty="0"/>
              <a:t>) обнаруживается по образованию </a:t>
            </a:r>
            <a:r>
              <a:rPr lang="ru-RU" sz="2000" dirty="0" err="1"/>
              <a:t>гетеродуплексов</a:t>
            </a:r>
            <a:r>
              <a:rPr lang="ru-RU" sz="2000" dirty="0"/>
              <a:t> при электрофоретическом анализе </a:t>
            </a:r>
            <a:r>
              <a:rPr lang="ru-RU" sz="2000" dirty="0" err="1"/>
              <a:t>амплификатов</a:t>
            </a:r>
            <a:r>
              <a:rPr lang="ru-RU" sz="2000" dirty="0"/>
              <a:t> экзона 4</a:t>
            </a:r>
            <a:r>
              <a:rPr lang="en-US" sz="2000" dirty="0"/>
              <a:t>B </a:t>
            </a:r>
            <a:r>
              <a:rPr lang="ru-RU" sz="2000" dirty="0"/>
              <a:t>гена </a:t>
            </a:r>
            <a:r>
              <a:rPr lang="en-US" sz="2000" i="1" dirty="0"/>
              <a:t>LDLR</a:t>
            </a:r>
            <a:r>
              <a:rPr lang="en-US" sz="2000" dirty="0"/>
              <a:t> </a:t>
            </a:r>
            <a:r>
              <a:rPr lang="ru-RU" sz="2000" dirty="0"/>
              <a:t>в полиакриламидном геле (ПААГ).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b="1" u="sng" dirty="0"/>
              <a:t>Обсуждение:</a:t>
            </a:r>
            <a:r>
              <a:rPr lang="ru-RU" sz="2000" dirty="0"/>
              <a:t>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Мутация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p.(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Cys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160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найдена в двух семьях в Петербурге, в одной семье из Новосибирска и в семи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емьях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 Московского региона и не описана за пределами России у пациентов-славян.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Трехнуклеотидная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делеция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p.(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219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del)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детектирована в 9 семьях из Петербурга, в том числе в 7 из 23 родословных пациентов с СГХС из группы евреев-ашкенази. </a:t>
            </a:r>
            <a:r>
              <a:rPr lang="ru-RU" sz="2000" dirty="0"/>
              <a:t>Мутация также найдена в Новосибирске. ДНК-диагностика в семьях пробандов в Петербурге позволила установить диагноз СГХС у трех родственников пациентов с мутацией </a:t>
            </a:r>
            <a:r>
              <a:rPr lang="en-US" sz="2000" dirty="0"/>
              <a:t>p.(</a:t>
            </a:r>
            <a:r>
              <a:rPr lang="en-US" sz="2000" dirty="0" err="1"/>
              <a:t>Cys</a:t>
            </a:r>
            <a:r>
              <a:rPr lang="ru-RU" sz="2000" dirty="0"/>
              <a:t>160</a:t>
            </a:r>
            <a:r>
              <a:rPr lang="en-US" sz="2000" dirty="0" err="1"/>
              <a:t>Gly</a:t>
            </a:r>
            <a:r>
              <a:rPr lang="en-US" sz="2000" dirty="0"/>
              <a:t>) </a:t>
            </a:r>
            <a:r>
              <a:rPr lang="ru-RU" sz="2000" dirty="0"/>
              <a:t>и исключить его у четырех родственников, а также поставить диагноз гетерозиготной СГХС 7 родственникам пациентов с вариантом </a:t>
            </a:r>
            <a:r>
              <a:rPr lang="en-US" sz="2000" dirty="0"/>
              <a:t>p.(</a:t>
            </a:r>
            <a:r>
              <a:rPr lang="en-US" sz="2000" dirty="0" err="1"/>
              <a:t>Gly</a:t>
            </a:r>
            <a:r>
              <a:rPr lang="ru-RU" sz="2000" dirty="0"/>
              <a:t>219</a:t>
            </a:r>
            <a:r>
              <a:rPr lang="en-US" sz="2000" dirty="0"/>
              <a:t>del)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340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8B13C-5C2C-4968-ABD7-D89437749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51"/>
            <a:ext cx="12192000" cy="88820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+mn-lt"/>
              </a:rPr>
              <a:t>Анализ наследования мутации </a:t>
            </a:r>
            <a:r>
              <a:rPr lang="en-US" sz="2800" b="1" dirty="0">
                <a:latin typeface="+mn-lt"/>
              </a:rPr>
              <a:t>p.(</a:t>
            </a:r>
            <a:r>
              <a:rPr lang="en-US" sz="2800" b="1" dirty="0" err="1">
                <a:latin typeface="+mn-lt"/>
              </a:rPr>
              <a:t>Cys</a:t>
            </a:r>
            <a:r>
              <a:rPr lang="ru-RU" sz="2800" b="1" dirty="0">
                <a:latin typeface="+mn-lt"/>
              </a:rPr>
              <a:t>160</a:t>
            </a:r>
            <a:r>
              <a:rPr lang="en-US" sz="2800" b="1" dirty="0" err="1">
                <a:latin typeface="+mn-lt"/>
              </a:rPr>
              <a:t>Gly</a:t>
            </a:r>
            <a:r>
              <a:rPr lang="en-US" sz="2800" b="1" dirty="0">
                <a:latin typeface="+mn-lt"/>
              </a:rPr>
              <a:t>) </a:t>
            </a:r>
            <a:r>
              <a:rPr lang="ru-RU" sz="2800" b="1" dirty="0">
                <a:latin typeface="+mn-lt"/>
              </a:rPr>
              <a:t>в гене </a:t>
            </a:r>
            <a:r>
              <a:rPr lang="en-US" sz="2800" b="1" i="1" dirty="0">
                <a:latin typeface="+mn-lt"/>
              </a:rPr>
              <a:t>LDLR</a:t>
            </a:r>
            <a:r>
              <a:rPr lang="en-US" sz="2800" b="1" dirty="0">
                <a:latin typeface="+mn-lt"/>
              </a:rPr>
              <a:t> </a:t>
            </a:r>
            <a:r>
              <a:rPr lang="ru-RU" sz="2800" b="1" dirty="0">
                <a:latin typeface="+mn-lt"/>
              </a:rPr>
              <a:t>в семье пробанда</a:t>
            </a:r>
            <a:r>
              <a:rPr lang="en-US" sz="2800" b="1" dirty="0">
                <a:latin typeface="+mn-lt"/>
              </a:rPr>
              <a:t>.</a:t>
            </a:r>
            <a:endParaRPr lang="ru-RU" sz="2800" b="1" dirty="0">
              <a:latin typeface="+mn-lt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BD1D4D-E0F5-4BD2-8451-E96E7DCF1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67377" y="784771"/>
            <a:ext cx="6296023" cy="5987503"/>
          </a:xfrm>
          <a:noFill/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ru-RU" sz="2000" dirty="0"/>
              <a:t>а) </a:t>
            </a:r>
            <a:r>
              <a:rPr lang="ru-RU" sz="2000" b="1" i="1" dirty="0"/>
              <a:t>Схема гидролиза </a:t>
            </a:r>
            <a:r>
              <a:rPr lang="ru-RU" sz="2000" b="1" i="1" dirty="0" err="1"/>
              <a:t>амплифицированного</a:t>
            </a:r>
            <a:r>
              <a:rPr lang="ru-RU" sz="2000" b="1" i="1" dirty="0"/>
              <a:t> фрагмента экзона 4А гена </a:t>
            </a:r>
            <a:r>
              <a:rPr lang="en-US" sz="2000" b="1" i="1" dirty="0"/>
              <a:t>LDLR </a:t>
            </a:r>
            <a:r>
              <a:rPr lang="ru-RU" sz="2000" b="1" i="1" dirty="0"/>
              <a:t>эндонуклеазой рестрикции </a:t>
            </a:r>
            <a:r>
              <a:rPr lang="en-US" sz="2000" b="1" i="1" dirty="0" err="1"/>
              <a:t>Msp</a:t>
            </a:r>
            <a:r>
              <a:rPr lang="en-US" sz="2000" b="1" i="1" dirty="0"/>
              <a:t> I</a:t>
            </a:r>
            <a:r>
              <a:rPr lang="ru-RU" sz="2000" b="1" i="1" dirty="0"/>
              <a:t>.</a:t>
            </a: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dirty="0"/>
              <a:t>б) </a:t>
            </a:r>
            <a:r>
              <a:rPr lang="ru-RU" sz="2000" b="1" i="1" dirty="0" err="1"/>
              <a:t>Электрофореграмма</a:t>
            </a:r>
            <a:r>
              <a:rPr lang="ru-RU" sz="2000" b="1" i="1" dirty="0"/>
              <a:t> продуктов гидролиза ДНК ферментом </a:t>
            </a:r>
            <a:r>
              <a:rPr lang="en-US" sz="2000" b="1" i="1" dirty="0" err="1"/>
              <a:t>Msp</a:t>
            </a:r>
            <a:r>
              <a:rPr lang="en-US" sz="2000" b="1" i="1" dirty="0"/>
              <a:t> I</a:t>
            </a:r>
            <a:r>
              <a:rPr lang="ru-RU" sz="2000" b="1" i="1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dirty="0"/>
              <a:t>   </a:t>
            </a:r>
            <a:r>
              <a:rPr lang="ru-RU" sz="2000" dirty="0" err="1"/>
              <a:t>Тран</a:t>
            </a:r>
            <a:r>
              <a:rPr lang="en-US" sz="2000" dirty="0"/>
              <a:t>c</a:t>
            </a:r>
            <a:r>
              <a:rPr lang="ru-RU" sz="2000" dirty="0"/>
              <a:t>версия c.478 </a:t>
            </a:r>
            <a:r>
              <a:rPr lang="en-US" sz="2000" dirty="0"/>
              <a:t>T</a:t>
            </a:r>
            <a:r>
              <a:rPr lang="ru-RU" sz="2000" dirty="0"/>
              <a:t>&gt;</a:t>
            </a:r>
            <a:r>
              <a:rPr lang="en-US" sz="2000" dirty="0"/>
              <a:t>G </a:t>
            </a:r>
            <a:r>
              <a:rPr lang="ru-RU" sz="2000" dirty="0"/>
              <a:t>в экзоне 4 в гене </a:t>
            </a:r>
            <a:r>
              <a:rPr lang="en-US" sz="2000" i="1" dirty="0"/>
              <a:t>LDLR</a:t>
            </a:r>
            <a:r>
              <a:rPr lang="en-US" sz="2000" dirty="0"/>
              <a:t> </a:t>
            </a:r>
            <a:r>
              <a:rPr lang="ru-RU" sz="2000" dirty="0"/>
              <a:t>приводит к возникновению сайта для </a:t>
            </a:r>
            <a:r>
              <a:rPr lang="ru-RU" sz="2000" dirty="0" err="1"/>
              <a:t>рестриктазы</a:t>
            </a:r>
            <a:r>
              <a:rPr lang="ru-RU" sz="2000" dirty="0"/>
              <a:t> </a:t>
            </a:r>
            <a:r>
              <a:rPr lang="en-US" sz="2000" i="1" dirty="0" err="1"/>
              <a:t>MspI</a:t>
            </a:r>
            <a:r>
              <a:rPr lang="en-US" sz="2000" i="1" dirty="0"/>
              <a:t> </a:t>
            </a:r>
            <a:r>
              <a:rPr lang="ru-RU" sz="2000" dirty="0"/>
              <a:t>(</a:t>
            </a:r>
            <a:r>
              <a:rPr lang="en-US" sz="2000" dirty="0"/>
              <a:t>CCGG</a:t>
            </a:r>
            <a:r>
              <a:rPr lang="ru-RU" sz="2000" dirty="0"/>
              <a:t>). На </a:t>
            </a:r>
            <a:r>
              <a:rPr lang="ru-RU" sz="2000" dirty="0" err="1"/>
              <a:t>электрофореграмме</a:t>
            </a:r>
            <a:r>
              <a:rPr lang="ru-RU" sz="2000" dirty="0"/>
              <a:t> видно наличие мутации </a:t>
            </a:r>
            <a:r>
              <a:rPr lang="en-US" sz="2000" dirty="0"/>
              <a:t>p.(</a:t>
            </a:r>
            <a:r>
              <a:rPr lang="en-US" sz="2000" dirty="0" err="1"/>
              <a:t>Cys</a:t>
            </a:r>
            <a:r>
              <a:rPr lang="ru-RU" sz="2000" dirty="0"/>
              <a:t>1</a:t>
            </a:r>
            <a:r>
              <a:rPr lang="en-US" sz="2000" dirty="0"/>
              <a:t>60Gly) </a:t>
            </a:r>
            <a:r>
              <a:rPr lang="ru-RU" sz="2000" dirty="0"/>
              <a:t>у пробанда (дорожка 1) и его дочери (дорожка 3), и отсутствие генетического дефекта у сына (дорожка 2) и жены пробанда (дорожка 4). М – маркер молекулярного веса, ДНК фага λ, гидролизованная эндонуклеазой </a:t>
            </a:r>
            <a:r>
              <a:rPr lang="ru-RU" sz="2000" i="1" dirty="0" err="1"/>
              <a:t>Pst</a:t>
            </a:r>
            <a:r>
              <a:rPr lang="ru-RU" sz="2000" i="1" dirty="0"/>
              <a:t> </a:t>
            </a:r>
            <a:r>
              <a:rPr lang="en-US" sz="2000" i="1" dirty="0"/>
              <a:t>I</a:t>
            </a:r>
            <a:r>
              <a:rPr lang="ru-RU" sz="2000" dirty="0"/>
              <a:t>. Размер фрагментов маркерной ДНК указан слева от </a:t>
            </a:r>
            <a:r>
              <a:rPr lang="ru-RU" sz="2000" dirty="0" err="1"/>
              <a:t>электрофореграммы</a:t>
            </a:r>
            <a:r>
              <a:rPr lang="ru-RU" sz="2000" dirty="0"/>
              <a:t> в парах нуклеотидов (</a:t>
            </a:r>
            <a:r>
              <a:rPr lang="ru-RU" sz="2000" dirty="0" err="1"/>
              <a:t>п.н</a:t>
            </a:r>
            <a:r>
              <a:rPr lang="ru-RU" sz="2000" dirty="0"/>
              <a:t>.), а размер </a:t>
            </a:r>
            <a:r>
              <a:rPr lang="ru-RU" sz="2000" dirty="0" err="1"/>
              <a:t>рестрикционных</a:t>
            </a:r>
            <a:r>
              <a:rPr lang="ru-RU" sz="2000" dirty="0"/>
              <a:t> фрагментов – справа от рисунка. Фрагменты ДНК размером 37 </a:t>
            </a:r>
            <a:r>
              <a:rPr lang="ru-RU" sz="2000" dirty="0" err="1"/>
              <a:t>п.н</a:t>
            </a:r>
            <a:r>
              <a:rPr lang="ru-RU" sz="2000" dirty="0"/>
              <a:t>. и 47 </a:t>
            </a:r>
            <a:r>
              <a:rPr lang="ru-RU" sz="2000" dirty="0" err="1"/>
              <a:t>п.н</a:t>
            </a:r>
            <a:r>
              <a:rPr lang="ru-RU" sz="2000" dirty="0"/>
              <a:t>. на рисунке не представлены.</a:t>
            </a:r>
          </a:p>
          <a:p>
            <a:pPr marL="0" indent="0">
              <a:buNone/>
            </a:pPr>
            <a:r>
              <a:rPr lang="ru-RU" sz="2000" dirty="0"/>
              <a:t>   Электрофорез в 8% ПААГ, окраска ДНК серебром.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   ХС - уровень общего холестерина в плазме крови пациентов.</a:t>
            </a:r>
          </a:p>
          <a:p>
            <a:endParaRPr lang="ru-RU" sz="20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1BB332F-A39C-4596-B40F-EBAC195D6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68" y="898857"/>
            <a:ext cx="5010709" cy="538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610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CFE030-078B-47CD-8AFB-C62D5994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873" y="288926"/>
            <a:ext cx="11274804" cy="80645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latin typeface="+mn-lt"/>
              </a:rPr>
              <a:t>Наследование делеции </a:t>
            </a:r>
            <a:r>
              <a:rPr lang="en-US" sz="2800" b="1" dirty="0">
                <a:latin typeface="+mn-lt"/>
              </a:rPr>
              <a:t>p.(</a:t>
            </a:r>
            <a:r>
              <a:rPr lang="en-US" sz="2800" b="1" dirty="0" err="1">
                <a:latin typeface="+mn-lt"/>
              </a:rPr>
              <a:t>Gly</a:t>
            </a:r>
            <a:r>
              <a:rPr lang="ru-RU" sz="2800" b="1" dirty="0">
                <a:latin typeface="+mn-lt"/>
              </a:rPr>
              <a:t>219</a:t>
            </a:r>
            <a:r>
              <a:rPr lang="en-US" sz="2800" b="1" dirty="0">
                <a:latin typeface="+mn-lt"/>
              </a:rPr>
              <a:t>del)</a:t>
            </a:r>
            <a:r>
              <a:rPr lang="ru-RU" sz="2800" b="1" dirty="0">
                <a:latin typeface="+mn-lt"/>
              </a:rPr>
              <a:t> в экзоне 4</a:t>
            </a:r>
            <a:r>
              <a:rPr lang="en-US" sz="2800" b="1" dirty="0">
                <a:latin typeface="+mn-lt"/>
              </a:rPr>
              <a:t>B </a:t>
            </a:r>
            <a:r>
              <a:rPr lang="ru-RU" sz="2800" b="1" dirty="0">
                <a:latin typeface="+mn-lt"/>
              </a:rPr>
              <a:t>гена </a:t>
            </a:r>
            <a:r>
              <a:rPr lang="en-US" sz="2800" b="1" i="1" dirty="0">
                <a:latin typeface="+mn-lt"/>
              </a:rPr>
              <a:t>LDLR</a:t>
            </a:r>
            <a:r>
              <a:rPr lang="ru-RU" sz="2800" b="1" dirty="0">
                <a:latin typeface="+mn-lt"/>
              </a:rPr>
              <a:t> в семье пробанда</a:t>
            </a:r>
            <a:r>
              <a:rPr lang="en-US" sz="2800" b="1" dirty="0">
                <a:latin typeface="+mn-lt"/>
              </a:rPr>
              <a:t>.</a:t>
            </a:r>
            <a:endParaRPr lang="ru-RU" sz="2800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1B932D27-81C0-4849-8842-69DE0FACBDD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953" y="1764107"/>
            <a:ext cx="3204071" cy="3769797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ACA942EB-88F7-485E-8979-691561731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80074" y="1359656"/>
            <a:ext cx="66453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000" b="1" i="1" dirty="0"/>
              <a:t>   Анализ наследования мутации </a:t>
            </a:r>
            <a:r>
              <a:rPr lang="en-US" sz="2000" b="1" i="1" dirty="0"/>
              <a:t>p.(Gly219del) (</a:t>
            </a:r>
            <a:r>
              <a:rPr lang="en-GB" sz="2000" b="1" i="1" dirty="0"/>
              <a:t>c</a:t>
            </a:r>
            <a:r>
              <a:rPr lang="ru-RU" sz="2000" b="1" i="1" dirty="0"/>
              <a:t>.654-656</a:t>
            </a:r>
            <a:r>
              <a:rPr lang="en-GB" sz="2000" b="1" i="1" dirty="0"/>
              <a:t>del</a:t>
            </a:r>
            <a:r>
              <a:rPr lang="en-US" sz="2000" b="1" i="1" dirty="0"/>
              <a:t>TGG)</a:t>
            </a:r>
            <a:r>
              <a:rPr lang="ru-RU" sz="2000" b="1" i="1" dirty="0"/>
              <a:t> в экзоне 4</a:t>
            </a:r>
            <a:r>
              <a:rPr lang="en-US" sz="2000" b="1" i="1" dirty="0"/>
              <a:t>B </a:t>
            </a:r>
            <a:r>
              <a:rPr lang="ru-RU" sz="2000" b="1" i="1" dirty="0"/>
              <a:t>гена </a:t>
            </a:r>
            <a:r>
              <a:rPr lang="en-US" sz="2000" b="1" i="1" dirty="0"/>
              <a:t>LDLR</a:t>
            </a:r>
            <a:r>
              <a:rPr lang="ru-RU" sz="2000" b="1" i="1" dirty="0"/>
              <a:t> по образованию </a:t>
            </a:r>
            <a:r>
              <a:rPr lang="ru-RU" sz="2000" b="1" i="1" dirty="0" err="1"/>
              <a:t>гетеродуплексов</a:t>
            </a:r>
            <a:r>
              <a:rPr lang="ru-RU" sz="2000" b="1" i="1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/>
              <a:t>   На дорожках № 1–4 представлены ПЦР-продукты экзона 4</a:t>
            </a:r>
            <a:r>
              <a:rPr lang="en-US" sz="2000" dirty="0"/>
              <a:t>B</a:t>
            </a:r>
            <a:r>
              <a:rPr lang="ru-RU" sz="2000" dirty="0"/>
              <a:t> гена </a:t>
            </a:r>
            <a:r>
              <a:rPr lang="en-US" sz="2000" i="1" dirty="0"/>
              <a:t>LDLR</a:t>
            </a:r>
            <a:r>
              <a:rPr lang="ru-RU" sz="2000" dirty="0"/>
              <a:t> пробанда (дорожка 1), его жены (дорожка 2) и его дочерей (дорожки 3 и 4).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/>
              <a:t>   Дополнительные зоны </a:t>
            </a:r>
            <a:r>
              <a:rPr lang="ru-RU" sz="2000" dirty="0" err="1"/>
              <a:t>гетеродуплексов</a:t>
            </a:r>
            <a:r>
              <a:rPr lang="ru-RU" sz="2000" dirty="0"/>
              <a:t>, присутствующие на дорожке № 1 (отмечены стрелкой), кроме зоны основного </a:t>
            </a:r>
            <a:r>
              <a:rPr lang="ru-RU" sz="2000" dirty="0" err="1"/>
              <a:t>амплификата</a:t>
            </a:r>
            <a:r>
              <a:rPr lang="ru-RU" sz="2000" dirty="0"/>
              <a:t> (268 </a:t>
            </a:r>
            <a:r>
              <a:rPr lang="ru-RU" sz="2000" dirty="0" err="1"/>
              <a:t>п.н</a:t>
            </a:r>
            <a:r>
              <a:rPr lang="ru-RU" sz="2000" dirty="0"/>
              <a:t>.), свидетельствуют о наличии в данном образце делеции в гетерозиготном состоянии. У дочери пробанда (дорожка 4), несмотря на повышенный уровень холестерина, мутация отсутствует.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/>
              <a:t>Электрофорез в 8% ПААГ, окраска ДНК серебром.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/>
              <a:t>ХС - уровень общего холестерина в плазме крови пациентов.</a:t>
            </a:r>
          </a:p>
          <a:p>
            <a:pPr>
              <a:lnSpc>
                <a:spcPct val="10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7267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2CB8D94D-09E6-43D5-8294-6EA5299B2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923925"/>
            <a:ext cx="10515600" cy="89535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+mn-lt"/>
              </a:rPr>
              <a:t>Выводы</a:t>
            </a:r>
            <a:r>
              <a:rPr lang="ru-RU" b="1" dirty="0">
                <a:latin typeface="+mn-lt"/>
              </a:rPr>
              <a:t>.</a:t>
            </a:r>
            <a:endParaRPr lang="ru-RU" dirty="0"/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7FC93DD7-23E6-47DE-8282-3066DABB4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425" y="1924050"/>
            <a:ext cx="10515600" cy="21145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cs typeface="Times New Roman" panose="02020603050405020304" pitchFamily="18" charset="0"/>
              </a:rPr>
              <a:t>Мы считаем целесообразным рекомендовать до </a:t>
            </a:r>
            <a:r>
              <a:rPr lang="ru-RU" sz="2400" dirty="0" err="1">
                <a:cs typeface="Times New Roman" panose="02020603050405020304" pitchFamily="18" charset="0"/>
              </a:rPr>
              <a:t>полногеномного</a:t>
            </a:r>
            <a:r>
              <a:rPr lang="ru-RU" sz="2400" dirty="0">
                <a:cs typeface="Times New Roman" panose="02020603050405020304" pitchFamily="18" charset="0"/>
              </a:rPr>
              <a:t> секвенирования генов </a:t>
            </a:r>
            <a:r>
              <a:rPr lang="en-US" sz="2400" i="1" dirty="0">
                <a:cs typeface="Times New Roman" panose="02020603050405020304" pitchFamily="18" charset="0"/>
              </a:rPr>
              <a:t>LDLR</a:t>
            </a:r>
            <a:r>
              <a:rPr lang="ru-RU" sz="2400" i="1" dirty="0"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cs typeface="Times New Roman" panose="02020603050405020304" pitchFamily="18" charset="0"/>
              </a:rPr>
              <a:t>APOB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ru-RU" sz="2400" dirty="0">
                <a:cs typeface="Times New Roman" panose="02020603050405020304" pitchFamily="18" charset="0"/>
              </a:rPr>
              <a:t>и </a:t>
            </a:r>
            <a:r>
              <a:rPr lang="en-US" sz="2400" i="1" dirty="0">
                <a:cs typeface="Times New Roman" panose="02020603050405020304" pitchFamily="18" charset="0"/>
              </a:rPr>
              <a:t>PCSK</a:t>
            </a:r>
            <a:r>
              <a:rPr lang="ru-RU" sz="2400" i="1" dirty="0">
                <a:cs typeface="Times New Roman" panose="02020603050405020304" pitchFamily="18" charset="0"/>
              </a:rPr>
              <a:t>9</a:t>
            </a:r>
            <a:r>
              <a:rPr lang="ru-RU" sz="2400" dirty="0">
                <a:cs typeface="Times New Roman" panose="02020603050405020304" pitchFamily="18" charset="0"/>
              </a:rPr>
              <a:t> при СГХС проводить тестирование на две мажорные мутации в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ru-RU" sz="2400" dirty="0">
                <a:cs typeface="Times New Roman" panose="02020603050405020304" pitchFamily="18" charset="0"/>
              </a:rPr>
              <a:t>гене </a:t>
            </a:r>
            <a:r>
              <a:rPr lang="en-US" sz="2400" i="1" dirty="0">
                <a:cs typeface="Times New Roman" panose="02020603050405020304" pitchFamily="18" charset="0"/>
              </a:rPr>
              <a:t>LDLR</a:t>
            </a:r>
            <a:r>
              <a:rPr lang="ru-RU" sz="2400" dirty="0">
                <a:cs typeface="Times New Roman" panose="02020603050405020304" pitchFamily="18" charset="0"/>
              </a:rPr>
              <a:t> в зависимости от этнического происхождения пациента</a:t>
            </a:r>
            <a:r>
              <a:rPr lang="en-US" sz="2400" dirty="0">
                <a:cs typeface="Times New Roman" panose="02020603050405020304" pitchFamily="18" charset="0"/>
              </a:rPr>
              <a:t>, p.(Gly219del) </a:t>
            </a:r>
            <a:r>
              <a:rPr lang="ru-RU" sz="2400" dirty="0">
                <a:cs typeface="Times New Roman" panose="02020603050405020304" pitchFamily="18" charset="0"/>
              </a:rPr>
              <a:t>у пациентов ашкенази и </a:t>
            </a:r>
            <a:r>
              <a:rPr lang="en-US" sz="2400" dirty="0">
                <a:cs typeface="Times New Roman" panose="02020603050405020304" pitchFamily="18" charset="0"/>
              </a:rPr>
              <a:t>p.(Cys160Gly)</a:t>
            </a:r>
            <a:r>
              <a:rPr lang="ru-RU" sz="2400" dirty="0">
                <a:cs typeface="Times New Roman" panose="02020603050405020304" pitchFamily="18" charset="0"/>
              </a:rPr>
              <a:t> у славянских пациентов.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61119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757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Тестирование часто встречающихся мутаций гена рецептора липопротеинов низкой плотности (LDLR), вызывающих семейную гиперхолестеринемию в Санкт-Петербурге.</vt:lpstr>
      <vt:lpstr>Презентация PowerPoint</vt:lpstr>
      <vt:lpstr>Анализ наследования мутации p.(Cys160Gly) в гене LDLR в семье пробанда.</vt:lpstr>
      <vt:lpstr>Наследование делеции p.(Gly219del) в экзоне 4B гена LDLR в семье пробанда.</vt:lpstr>
      <vt:lpstr>Выводы.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Тестирование часто встречающихся мутаций гена рецептора липопротеинов низкой плотности (LDLR), вызывающих семейную гиперхолестеринемию в Санкт-Петербурге.</dc:title>
  <dc:creator>Michail Mandelshtam</dc:creator>
  <cp:lastModifiedBy>Michail Mandelshtam</cp:lastModifiedBy>
  <cp:revision>21</cp:revision>
  <dcterms:created xsi:type="dcterms:W3CDTF">2025-04-14T12:44:51Z</dcterms:created>
  <dcterms:modified xsi:type="dcterms:W3CDTF">2025-04-15T11:00:28Z</dcterms:modified>
</cp:coreProperties>
</file>