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NaDOeJvShdPbvEGlARksEH/Xq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doi.org/10.1093/stcltm/szad04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36885" y="1801180"/>
            <a:ext cx="11360800" cy="127981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64"/>
              </a:buClr>
              <a:buSzPts val="990"/>
              <a:buFont typeface="Calibri"/>
              <a:buNone/>
            </a:pPr>
            <a:r>
              <a:rPr b="1" lang="ru-RU" sz="2400">
                <a:solidFill>
                  <a:srgbClr val="FF6664"/>
                </a:solidFill>
                <a:latin typeface="Calibri"/>
                <a:ea typeface="Calibri"/>
                <a:cs typeface="Calibri"/>
                <a:sym typeface="Calibri"/>
              </a:rPr>
              <a:t>Молекулярное картирование афидиколин-чувствительных ломких сайтов хромосом в ИПСК человека выявило нестабильность длинных клинически значимых генов 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2317897" y="2960125"/>
            <a:ext cx="7091914" cy="153570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Кислова А.В., Свиридов Ф.С., Пожитнова В.О., Свиридова В.В., Киселев Д.С., Гумерова Л.И., Жегло Д.Г.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ФГБНУ «Медико-генетический научный центр имени академика Н.П. Бочкова» </a:t>
            </a:r>
            <a:br>
              <a:rPr lang="ru-RU" sz="1600"/>
            </a:br>
            <a:br>
              <a:rPr lang="ru-RU" sz="1600"/>
            </a:br>
            <a:r>
              <a:rPr lang="ru-RU" sz="1600"/>
              <a:t>anastasiiakislovav@gmail.com</a:t>
            </a:r>
            <a:endParaRPr sz="1600"/>
          </a:p>
        </p:txBody>
      </p:sp>
      <p:sp>
        <p:nvSpPr>
          <p:cNvPr id="90" name="Google Shape;90;p1"/>
          <p:cNvSpPr txBox="1"/>
          <p:nvPr/>
        </p:nvSpPr>
        <p:spPr>
          <a:xfrm>
            <a:off x="1733108" y="6103091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выполнена в рамках государственного задания Минобрнауки России для ФГБНУ МГНЦ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281" y="238826"/>
            <a:ext cx="2558836" cy="13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1669" y="3027748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238071" y="379205"/>
            <a:ext cx="7869103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67"/>
              <a:buFont typeface="Calibri"/>
              <a:buNone/>
            </a:pPr>
            <a:r>
              <a:rPr b="1" lang="ru-RU" sz="2667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3. Актуальность</a:t>
            </a:r>
            <a:endParaRPr b="1" sz="2667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06174" y="1015480"/>
            <a:ext cx="498844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Индуцированные плюрипотентные стволовые клетки (ИПСК) выступают важной моделью для изучения процессов эмбриогенеза и генетических заболеваний. ИПСК также являются ресурсом для получения программируемых производных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7270" y="704392"/>
            <a:ext cx="2664868" cy="28281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33085" r="31506" t="5571"/>
          <a:stretch/>
        </p:blipFill>
        <p:spPr>
          <a:xfrm>
            <a:off x="8394153" y="582722"/>
            <a:ext cx="3526183" cy="467140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04322" y="2546106"/>
            <a:ext cx="5162947" cy="101566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Стресс репликации </a:t>
            </a: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замедление, остановка или коллапс репликационной вилки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63644" y="4157341"/>
            <a:ext cx="8452923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то же время для ИПСК характерен повышенный уровень стресса репликации и генетическая нестабильность в митозе. В условиях стресса репликации в хромосомном материале происходят разрывы в участках конститутивных ломких сайтов (кЛС), наблюдаемые на метафазных пластинках. Паттерн кЛС тканеспецифичен и не был ранее изучен для ИПСК. В лаборатории ведется работа по идентификации генов, для которых характерна нестабильность в ИПСК. Ранее командой лаборатории уже была опубликована работа о первом картированном в ИПСК конститутивном ломком сайте, находящемся в нейрональном гене </a:t>
            </a: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ANKS1B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Текущее исследование продолжает изучение конститутивных ломких сайтов в ИПСК в контексте их генетической стабильности и безопасности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 rot="-5400000">
            <a:off x="10215038" y="4029527"/>
            <a:ext cx="2852475" cy="5746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67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67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DOI: 10.1038/s41580-020-00292-z</a:t>
            </a:r>
            <a:endParaRPr sz="1067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5577902" y="3625563"/>
            <a:ext cx="26648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Ломкие сайты на метафазной пластинке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8824810" y="5460636"/>
            <a:ext cx="26648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Возможные последствия стресса репликации</a:t>
            </a:r>
            <a:endParaRPr/>
          </a:p>
        </p:txBody>
      </p:sp>
      <p:cxnSp>
        <p:nvCxnSpPr>
          <p:cNvPr id="106" name="Google Shape;106;p2"/>
          <p:cNvCxnSpPr/>
          <p:nvPr/>
        </p:nvCxnSpPr>
        <p:spPr>
          <a:xfrm>
            <a:off x="2020186" y="3774559"/>
            <a:ext cx="220094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238071" y="379205"/>
            <a:ext cx="7869103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67"/>
              <a:buFont typeface="Calibri"/>
              <a:buNone/>
            </a:pPr>
            <a:r>
              <a:rPr b="1" lang="ru-RU" sz="2667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3. Цель</a:t>
            </a:r>
            <a:endParaRPr b="1" sz="2667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356327" y="1238502"/>
            <a:ext cx="11509608" cy="86173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Молекулярное картирование конститутивных ломких сайтов хромосом в ИПСК методом FISH с зондами, маркирующими границы длинных генов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01869" y="2367688"/>
            <a:ext cx="7869103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67"/>
              <a:buFont typeface="Calibri"/>
              <a:buNone/>
            </a:pPr>
            <a:r>
              <a:rPr b="1" lang="ru-RU" sz="2667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4. Методы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377593" y="3184451"/>
            <a:ext cx="8043394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Линия клеток ИПСК RCMGi001-A была взята из Биобанка «Всероссийская коллекция биологических образцов наследственных заболеваний» (Медико-генетический научный центр, Москва, Россия). Культуру вели на подложке IPS-Verified Star Matrigel (ABW, Китай) в среде TeSR-E8 (StemCell Technologies). Афидиколин (A4487, Sigma Aldrich) в конечной концентрации 0,1 мкМ и 1 мМ кофеин (C0750, ReagentPlus®) добавляли со свежей средой за 24 ч до фиксации клеток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Собственные FISH-зонды были получены путем флуоресцентного мечения ампликонов ПЦР длинных фрагментов (BioMaster LR HS-PCR 2 × master mix (Biolabmix, Россия))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проведения FISH препараты метафаз ко-денатурировали с зондом при 76 °C в течение 5 мин и гибридизовали при 37 °C в течение 24–48 ч в системе LFHS-A10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958" y="3320410"/>
            <a:ext cx="2144224" cy="9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1473" y="4090483"/>
            <a:ext cx="2382975" cy="23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C0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238071" y="379205"/>
            <a:ext cx="7869103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0389"/>
              </a:buClr>
              <a:buSzPts val="2667"/>
              <a:buFont typeface="Calibri"/>
              <a:buNone/>
            </a:pPr>
            <a:r>
              <a:rPr b="1" lang="ru-RU" sz="2667">
                <a:solidFill>
                  <a:srgbClr val="D60389"/>
                </a:solidFill>
                <a:latin typeface="Calibri"/>
                <a:ea typeface="Calibri"/>
                <a:cs typeface="Calibri"/>
                <a:sym typeface="Calibri"/>
              </a:rPr>
              <a:t>5. Результаты</a:t>
            </a:r>
            <a:endParaRPr b="1" sz="2667">
              <a:solidFill>
                <a:srgbClr val="D603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961086" y="1882269"/>
            <a:ext cx="6593115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основе предварительных данных G-бэндинга был проведён анализ участков хромосомной ломкости в геномном браузере UCSC. Так как известно, что кЛС чаще всего расположены в длинных генах (1 мегабаза и больше), на основе этого были отобраны гены-кандидаты. Синтезировали зонды FISH, специфические к участкам, соответствующим началу и концу каждого гена-кандидата. Таким образом, при обнаружении на метафазной пластинке разрыва сигнал наблюдался по обе стороны от него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36590" l="24821" r="60785" t="31481"/>
          <a:stretch/>
        </p:blipFill>
        <p:spPr>
          <a:xfrm>
            <a:off x="8411199" y="578147"/>
            <a:ext cx="3051368" cy="528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6830" y="4526608"/>
            <a:ext cx="3123848" cy="3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 flipH="1" rot="10800000">
            <a:off x="4453834" y="5053074"/>
            <a:ext cx="532818" cy="6963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37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 flipH="1" rot="10800000">
            <a:off x="6456268" y="5039975"/>
            <a:ext cx="532818" cy="6963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60389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374" u="none" cap="none" strike="noStrike">
              <a:solidFill>
                <a:srgbClr val="D603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6435583" y="5691399"/>
            <a:ext cx="1014985" cy="4513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333" u="none" cap="none" strike="noStrike">
                <a:solidFill>
                  <a:srgbClr val="D60389"/>
                </a:solidFill>
                <a:latin typeface="Calibri"/>
                <a:ea typeface="Calibri"/>
                <a:cs typeface="Calibri"/>
                <a:sym typeface="Calibri"/>
              </a:rPr>
              <a:t>AF594</a:t>
            </a:r>
            <a:endParaRPr b="0" i="0" sz="1333" u="none" cap="none" strike="noStrike">
              <a:solidFill>
                <a:srgbClr val="D603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277918" y="5708516"/>
            <a:ext cx="1014985" cy="4513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333" u="none" cap="none" strike="noStrike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Atto425</a:t>
            </a:r>
            <a:endParaRPr b="0" i="0" sz="1333" u="none" cap="none" strike="noStrike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4"/>
          <p:cNvCxnSpPr/>
          <p:nvPr/>
        </p:nvCxnSpPr>
        <p:spPr>
          <a:xfrm>
            <a:off x="7647772" y="1856976"/>
            <a:ext cx="0" cy="2210507"/>
          </a:xfrm>
          <a:prstGeom prst="straightConnector1">
            <a:avLst/>
          </a:prstGeom>
          <a:noFill/>
          <a:ln cap="flat" cmpd="sng" w="34925">
            <a:solidFill>
              <a:srgbClr val="D6038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6830" y="4528725"/>
            <a:ext cx="3123848" cy="34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238071" y="379205"/>
            <a:ext cx="7869103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67"/>
              <a:buFont typeface="Calibri"/>
              <a:buNone/>
            </a:pPr>
            <a:r>
              <a:rPr b="1" lang="ru-RU" sz="2667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5. Результаты</a:t>
            </a:r>
            <a:endParaRPr b="1" sz="2667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 rot="5400000">
            <a:off x="2626854" y="4103295"/>
            <a:ext cx="2094585" cy="188823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4554" l="44627" r="24785" t="0"/>
          <a:stretch/>
        </p:blipFill>
        <p:spPr>
          <a:xfrm rot="5400000">
            <a:off x="4955370" y="1319683"/>
            <a:ext cx="2173409" cy="188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5051743" y="3373617"/>
            <a:ext cx="21734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WWOX</a:t>
            </a:r>
            <a:endParaRPr b="1" i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60213" r="0" t="0"/>
          <a:stretch/>
        </p:blipFill>
        <p:spPr>
          <a:xfrm rot="5400000">
            <a:off x="2587441" y="1319683"/>
            <a:ext cx="2173409" cy="188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2639192" y="3373618"/>
            <a:ext cx="21734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PRKN</a:t>
            </a:r>
            <a:endParaRPr b="1" i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b="52612" l="20969" r="53800" t="20092"/>
          <a:stretch/>
        </p:blipFill>
        <p:spPr>
          <a:xfrm rot="5400000">
            <a:off x="262727" y="1300600"/>
            <a:ext cx="2094583" cy="188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318082" y="3373618"/>
            <a:ext cx="21734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LRP1B</a:t>
            </a:r>
            <a:endParaRPr b="1" i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6">
            <a:alphaModFix/>
          </a:blip>
          <a:srcRect b="31125" l="9505" r="6339" t="4531"/>
          <a:stretch/>
        </p:blipFill>
        <p:spPr>
          <a:xfrm rot="5400000">
            <a:off x="5005428" y="3840058"/>
            <a:ext cx="2083387" cy="187814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051743" y="6200984"/>
            <a:ext cx="21734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LINGO2</a:t>
            </a:r>
            <a:endParaRPr b="1" i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7">
            <a:alphaModFix/>
          </a:blip>
          <a:srcRect b="69763" l="30832" r="40608" t="12612"/>
          <a:stretch/>
        </p:blipFill>
        <p:spPr>
          <a:xfrm rot="5400000">
            <a:off x="255779" y="3847558"/>
            <a:ext cx="2094585" cy="187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318082" y="6200984"/>
            <a:ext cx="21734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NRXN1</a:t>
            </a:r>
            <a:endParaRPr b="1" i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8">
            <a:alphaModFix/>
          </a:blip>
          <a:srcRect b="36591" l="24822" r="60785" t="31483"/>
          <a:stretch/>
        </p:blipFill>
        <p:spPr>
          <a:xfrm rot="-338636">
            <a:off x="3140519" y="4008702"/>
            <a:ext cx="1059809" cy="18807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5"/>
          <p:cNvSpPr txBox="1"/>
          <p:nvPr/>
        </p:nvSpPr>
        <p:spPr>
          <a:xfrm>
            <a:off x="2658593" y="6200983"/>
            <a:ext cx="21734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ANKS1B</a:t>
            </a:r>
            <a:endParaRPr b="1" i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6930479" y="2423292"/>
            <a:ext cx="5062986" cy="244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настоящий момент лабораторией картированы кЛС в ИПСК в шести генах: </a:t>
            </a:r>
            <a:r>
              <a:rPr i="1"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ANKS1B, LRP1B, WWOX, NRXN3, LINGO2, PRKN</a:t>
            </a: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LRP1B</a:t>
            </a: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и </a:t>
            </a:r>
            <a:r>
              <a:rPr i="1"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WWOX</a:t>
            </a: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описаны в литературе как опухолевые гены, также упоминается онкоспурессорная функция для гена </a:t>
            </a:r>
            <a:r>
              <a:rPr i="1"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PRKN</a:t>
            </a: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Остальные же гены связаны с развитием и функциями нервных тканей. Для гена </a:t>
            </a:r>
            <a:r>
              <a:rPr i="1"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WWOX</a:t>
            </a: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отмечена связь с эпилептической энцефалопатией</a:t>
            </a:r>
            <a:endParaRPr/>
          </a:p>
        </p:txBody>
      </p:sp>
      <p:cxnSp>
        <p:nvCxnSpPr>
          <p:cNvPr id="150" name="Google Shape;150;p5"/>
          <p:cNvCxnSpPr/>
          <p:nvPr/>
        </p:nvCxnSpPr>
        <p:spPr>
          <a:xfrm>
            <a:off x="6986193" y="4993048"/>
            <a:ext cx="4858743" cy="0"/>
          </a:xfrm>
          <a:prstGeom prst="straightConnector1">
            <a:avLst/>
          </a:prstGeom>
          <a:noFill/>
          <a:ln cap="flat" cmpd="sng" w="3492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5"/>
          <p:cNvCxnSpPr/>
          <p:nvPr/>
        </p:nvCxnSpPr>
        <p:spPr>
          <a:xfrm>
            <a:off x="7001433" y="2303370"/>
            <a:ext cx="4858743" cy="0"/>
          </a:xfrm>
          <a:prstGeom prst="straightConnector1">
            <a:avLst/>
          </a:prstGeom>
          <a:noFill/>
          <a:ln cap="flat" cmpd="sng" w="3492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238071" y="379205"/>
            <a:ext cx="7869103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67"/>
              <a:buFont typeface="Calibri"/>
              <a:buNone/>
            </a:pPr>
            <a:r>
              <a:rPr b="1" lang="ru-RU" sz="2667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5. Выводы и обсуждение</a:t>
            </a:r>
            <a:endParaRPr b="1" sz="2667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68000" y="1334390"/>
            <a:ext cx="6294499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Гены </a:t>
            </a:r>
            <a:r>
              <a:rPr i="1"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ANKS1B, LRP1B, WWOX, NRXN3, LINGO2 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i="1"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PRKN 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нестабильны в ИПСК в условиях стресса репликации</a:t>
            </a:r>
            <a:b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Дифференцированные производные ИПСК могут наследовать возникшие в них генетические аномалии. Поэтому важно уделять внимание вопросу генетической стабильности генов, важных для получаемых из них дифферинцированных производных, а также связанных с канцерогенезом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Нейрональные прогениторные и стволовые клетки, в том числе полученные из ИПСК, нашли применение в лечении нейродегенеративных заболеваний (болезнь Паркинсона, амиотрофический латеральный склероз, рассеянный склероз, болезнь Хантингтона). Таким образом, регенеративная медицина подняла вопрос об изучении стабильности нейрональных генов в ИПСК. В то же время в силу длины нейрональных генов часто именно они содержат в себе кЛС, что говорит об их важности как объектов исследования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2008" y="1218499"/>
            <a:ext cx="3971727" cy="461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 rot="-5400000">
            <a:off x="9890447" y="4248279"/>
            <a:ext cx="35406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Roboto"/>
              <a:buNone/>
            </a:pPr>
            <a:r>
              <a:rPr b="0" i="0" lang="ru-RU" sz="1000" u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doi: </a:t>
            </a:r>
            <a:r>
              <a:rPr b="0" i="0" lang="ru-RU" sz="1000" u="sng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10.1093/stcltm/szad041</a:t>
            </a:r>
            <a:endParaRPr b="0"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6954740" y="5900106"/>
            <a:ext cx="43967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разных клеточных продуктов нейронального пути дифференцировки в клинических испытаниях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930" y="-364252"/>
            <a:ext cx="4476306" cy="795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673215" y="1796905"/>
            <a:ext cx="8520600" cy="7344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68"/>
              </a:buClr>
              <a:buSzPct val="140540"/>
              <a:buFont typeface="Calibri"/>
              <a:buNone/>
            </a:pPr>
            <a:r>
              <a:rPr lang="ru-RU" sz="4000">
                <a:solidFill>
                  <a:srgbClr val="FF6868"/>
                </a:solidFill>
                <a:latin typeface="Calibri"/>
                <a:ea typeface="Calibri"/>
                <a:cs typeface="Calibri"/>
                <a:sym typeface="Calibri"/>
              </a:rPr>
              <a:t>Автор постера выражает благодарность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1488558" y="2782182"/>
            <a:ext cx="637953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45D"/>
              </a:buClr>
              <a:buSzPts val="605"/>
              <a:buFont typeface="Arial"/>
              <a:buNone/>
            </a:pPr>
            <a:r>
              <a:rPr lang="ru-RU" sz="1800">
                <a:solidFill>
                  <a:srgbClr val="00345D"/>
                </a:solidFill>
                <a:latin typeface="Calibri"/>
                <a:ea typeface="Calibri"/>
                <a:cs typeface="Calibri"/>
                <a:sym typeface="Calibri"/>
              </a:rPr>
              <a:t>Коллективу лаборатории, руководству ФГБНУ МГНЦ, организаторам съезда РОМГ, жюри и всем-всем причастным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3086806" y="3574782"/>
            <a:ext cx="3207675" cy="495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B"/>
              </a:buClr>
              <a:buSzPts val="5200"/>
              <a:buFont typeface="Calibri"/>
              <a:buNone/>
            </a:pPr>
            <a:r>
              <a:rPr lang="ru-RU" sz="2400">
                <a:solidFill>
                  <a:srgbClr val="00AEEB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2023-12-18T15:11:07Z</dcterms:created>
  <dc:creator>Anastasia Kislova</dc:creator>
</cp:coreProperties>
</file>