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59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4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7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8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94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84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43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96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8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0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79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9261-996E-4806-991F-892C63A974E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DFE18-79B9-4B08-8C4F-3E435764F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5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3837709" y="483179"/>
            <a:ext cx="7952505" cy="1215736"/>
          </a:xfrm>
          <a:prstGeom prst="rect">
            <a:avLst/>
          </a:prstGeom>
          <a:gradFill flip="none" rotWithShape="1">
            <a:gsLst>
              <a:gs pos="0">
                <a:srgbClr val="4472C4">
                  <a:tint val="66000"/>
                  <a:satMod val="160000"/>
                </a:srgbClr>
              </a:gs>
              <a:gs pos="50000">
                <a:srgbClr val="4472C4">
                  <a:tint val="44500"/>
                  <a:satMod val="160000"/>
                </a:srgbClr>
              </a:gs>
              <a:gs pos="100000">
                <a:srgbClr val="4472C4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defTabSz="9588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88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88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88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88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588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АНАЛИЗ ПОЛИМОРФИЗМА ГЕНОВ СЕРДЕЧНО-СОСУДИСТОГО РИСКА У РАБОТНИКОВ, ЗАНЯТЫХ НА ВРЕДНЫХ ПРОИЗВОДСТВАХ</a:t>
            </a:r>
            <a:endParaRPr kumimoji="0" lang="ru-RU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3990109" y="2085542"/>
            <a:ext cx="7377648" cy="9208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defTabSz="958850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Горенская О.В., Котнова А.П., Егорова О.В., Гаврильченко Д.С.,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Платошкин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М.Г., Илюшина Н.А.  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olgavg@bk.ru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1" descr="Описание: E:\эмблемк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20" y="180296"/>
            <a:ext cx="2716380" cy="20901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2369128" y="3186543"/>
            <a:ext cx="9559636" cy="4017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defTabSz="958850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8850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8850" eaLnBrk="0" fontAlgn="base" hangingPunct="0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ФБУН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«Федеральный научный центр гигиены  им. Ф.Ф. Эрисмана» Роспотребнадзора, Россия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346364" y="3758042"/>
            <a:ext cx="11707091" cy="12037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Актуальность. 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Развитие сердечно-сосудистых заболеваний (ССЗ) определяется генетической предрасположенностью и действием факторов внешней среды. Изучение полиморфизма генов, ассоциированных с развитием ССЗ у работников вредных производств важно для выявления групп повышенного риска и разработки мер профилактики.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ru-RU" sz="2000" dirty="0"/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6364" y="5228475"/>
            <a:ext cx="11582400" cy="923330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исследования. </a:t>
            </a: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Анализ </a:t>
            </a: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вклада полиморфизма генов, ассоциированных с </a:t>
            </a: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сердечно-сосудистыми заболеваниями (ССЗ), </a:t>
            </a: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развитие артериальной гипертензии (АГ) </a:t>
            </a: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 лиц, работающих во вредных условиях труда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7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4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422565" y="2137453"/>
            <a:ext cx="11582400" cy="1015663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45720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исследование включены доноры, работающие на машиностроительном предприятии: 19 человек основной группы с диагнозом «артериальная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гипертензия»</a:t>
            </a:r>
            <a:r>
              <a:rPr kumimoji="0" lang="ru-RU" sz="16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53 донора контрольной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группы.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Все доноры дали письменное согласие на участие в исследовании. Проведение данной работы было одобрено Этическим комитетом ФБУН «ФНЦГ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им.Ф.Ф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Эрисмана»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Роспотребнадзора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(протокол № 6 от 23.10.2023).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022593"/>
              </p:ext>
            </p:extLst>
          </p:nvPr>
        </p:nvGraphicFramePr>
        <p:xfrm>
          <a:off x="422565" y="3626240"/>
          <a:ext cx="11218718" cy="2374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5789">
                  <a:extLst>
                    <a:ext uri="{9D8B030D-6E8A-4147-A177-3AD203B41FA5}">
                      <a16:colId xmlns:a16="http://schemas.microsoft.com/office/drawing/2014/main" val="3021163376"/>
                    </a:ext>
                  </a:extLst>
                </a:gridCol>
                <a:gridCol w="887632">
                  <a:extLst>
                    <a:ext uri="{9D8B030D-6E8A-4147-A177-3AD203B41FA5}">
                      <a16:colId xmlns:a16="http://schemas.microsoft.com/office/drawing/2014/main" val="2536164235"/>
                    </a:ext>
                  </a:extLst>
                </a:gridCol>
                <a:gridCol w="1861433">
                  <a:extLst>
                    <a:ext uri="{9D8B030D-6E8A-4147-A177-3AD203B41FA5}">
                      <a16:colId xmlns:a16="http://schemas.microsoft.com/office/drawing/2014/main" val="3588286959"/>
                    </a:ext>
                  </a:extLst>
                </a:gridCol>
                <a:gridCol w="1403235">
                  <a:extLst>
                    <a:ext uri="{9D8B030D-6E8A-4147-A177-3AD203B41FA5}">
                      <a16:colId xmlns:a16="http://schemas.microsoft.com/office/drawing/2014/main" val="3170605963"/>
                    </a:ext>
                  </a:extLst>
                </a:gridCol>
                <a:gridCol w="2290995">
                  <a:extLst>
                    <a:ext uri="{9D8B030D-6E8A-4147-A177-3AD203B41FA5}">
                      <a16:colId xmlns:a16="http://schemas.microsoft.com/office/drawing/2014/main" val="3338279640"/>
                    </a:ext>
                  </a:extLst>
                </a:gridCol>
                <a:gridCol w="2319634">
                  <a:extLst>
                    <a:ext uri="{9D8B030D-6E8A-4147-A177-3AD203B41FA5}">
                      <a16:colId xmlns:a16="http://schemas.microsoft.com/office/drawing/2014/main" val="1289259977"/>
                    </a:ext>
                  </a:extLst>
                </a:gridCol>
              </a:tblGrid>
              <a:tr h="5826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Средний возраст ±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лет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Медиана возраста, лет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7481688"/>
                  </a:ext>
                </a:extLst>
              </a:tr>
              <a:tr h="298640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(31.94 %)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 (100%)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39,0 ± 0,69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19617"/>
                  </a:ext>
                </a:extLst>
              </a:tr>
              <a:tr h="298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муж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 (68.06 %)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026185"/>
                  </a:ext>
                </a:extLst>
              </a:tr>
              <a:tr h="298640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Основная группа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(42.11 %)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(26.39%)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41,21 ± 1,54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2456143"/>
                  </a:ext>
                </a:extLst>
              </a:tr>
              <a:tr h="298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муж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(57.89 %)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09217"/>
                  </a:ext>
                </a:extLst>
              </a:tr>
              <a:tr h="298640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Контрольная группа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(28.30 %)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 (73.61%)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38,21 ± 0,73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3158606"/>
                  </a:ext>
                </a:extLst>
              </a:tr>
              <a:tr h="298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муж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 (71.70 %)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612805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64428" y="3205012"/>
            <a:ext cx="3440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Общая характеристика доноров</a:t>
            </a:r>
            <a:endParaRPr lang="ru-RU" dirty="0"/>
          </a:p>
        </p:txBody>
      </p:sp>
      <p:sp>
        <p:nvSpPr>
          <p:cNvPr id="10" name="Прямоугольник 2"/>
          <p:cNvSpPr>
            <a:spLocks noChangeArrowheads="1"/>
          </p:cNvSpPr>
          <p:nvPr/>
        </p:nvSpPr>
        <p:spPr bwMode="auto">
          <a:xfrm>
            <a:off x="422565" y="54232"/>
            <a:ext cx="11582400" cy="1846659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Материалы и методы исследования.</a:t>
            </a:r>
          </a:p>
          <a:p>
            <a:pPr marL="0" marR="0" lvl="0" indent="45720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исследовании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выбраны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гены </a:t>
            </a: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AGT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(rs699), </a:t>
            </a:r>
            <a:r>
              <a:rPr kumimoji="0" lang="ru-RU" sz="1400" b="1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eNOS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(rs2070744), </a:t>
            </a: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AGTR1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(rs5186), </a:t>
            </a: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AGT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(rs4762).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Полиморфные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варианты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генов определены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 использованием коммерческих наборов с аллель-специфичными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праймерами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(ДНК-технологии, Россия) в соответствии с инструкциями производителя. Оценку соответствия частот встречаемости генотипов в наблюдаемой выборке закону Харди–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Вайнберга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проводили при помощи критерия χ2. Оценку связи генотипов с предрасположенностью к АГ осуществляли по значению отношения шансов (ОШ) при кодоминантной, доминантной, рецессивной,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сверхдоминантной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и лог-аддитивной моделями наследования с корректировкой по возрасту. Полученные значения ОШ были скорректированы фактором “пол доноров”, а также производственными факторами “шум и вибрация” и “тяжесть труда”, превышающими предельно допустимый уровень (ПДУ). </a:t>
            </a:r>
          </a:p>
        </p:txBody>
      </p:sp>
    </p:spTree>
    <p:extLst>
      <p:ext uri="{BB962C8B-B14F-4D97-AF65-F5344CB8AC3E}">
        <p14:creationId xmlns:p14="http://schemas.microsoft.com/office/powerpoint/2010/main" val="9378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4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3926" y="372631"/>
            <a:ext cx="3084947" cy="36933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89047"/>
              </p:ext>
            </p:extLst>
          </p:nvPr>
        </p:nvGraphicFramePr>
        <p:xfrm>
          <a:off x="4605451" y="174067"/>
          <a:ext cx="7267891" cy="40353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82393">
                  <a:extLst>
                    <a:ext uri="{9D8B030D-6E8A-4147-A177-3AD203B41FA5}">
                      <a16:colId xmlns:a16="http://schemas.microsoft.com/office/drawing/2014/main" val="807229590"/>
                    </a:ext>
                  </a:extLst>
                </a:gridCol>
                <a:gridCol w="825190">
                  <a:extLst>
                    <a:ext uri="{9D8B030D-6E8A-4147-A177-3AD203B41FA5}">
                      <a16:colId xmlns:a16="http://schemas.microsoft.com/office/drawing/2014/main" val="2053810222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3241618065"/>
                    </a:ext>
                  </a:extLst>
                </a:gridCol>
                <a:gridCol w="1126273">
                  <a:extLst>
                    <a:ext uri="{9D8B030D-6E8A-4147-A177-3AD203B41FA5}">
                      <a16:colId xmlns:a16="http://schemas.microsoft.com/office/drawing/2014/main" val="3924371435"/>
                    </a:ext>
                  </a:extLst>
                </a:gridCol>
                <a:gridCol w="635620">
                  <a:extLst>
                    <a:ext uri="{9D8B030D-6E8A-4147-A177-3AD203B41FA5}">
                      <a16:colId xmlns:a16="http://schemas.microsoft.com/office/drawing/2014/main" val="665273100"/>
                    </a:ext>
                  </a:extLst>
                </a:gridCol>
                <a:gridCol w="535259">
                  <a:extLst>
                    <a:ext uri="{9D8B030D-6E8A-4147-A177-3AD203B41FA5}">
                      <a16:colId xmlns:a16="http://schemas.microsoft.com/office/drawing/2014/main" val="224099277"/>
                    </a:ext>
                  </a:extLst>
                </a:gridCol>
                <a:gridCol w="1238863">
                  <a:extLst>
                    <a:ext uri="{9D8B030D-6E8A-4147-A177-3AD203B41FA5}">
                      <a16:colId xmlns:a16="http://schemas.microsoft.com/office/drawing/2014/main" val="1642481737"/>
                    </a:ext>
                  </a:extLst>
                </a:gridCol>
                <a:gridCol w="955220">
                  <a:extLst>
                    <a:ext uri="{9D8B030D-6E8A-4147-A177-3AD203B41FA5}">
                      <a16:colId xmlns:a16="http://schemas.microsoft.com/office/drawing/2014/main" val="1492267533"/>
                    </a:ext>
                  </a:extLst>
                </a:gridCol>
              </a:tblGrid>
              <a:tr h="433812"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Полиморфный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вариант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Генотип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Частота встречаемости генотипов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117625"/>
                  </a:ext>
                </a:extLst>
              </a:tr>
              <a:tr h="629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ru-RU" sz="14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Контрольная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</a:t>
                      </a:r>
                      <a:r>
                        <a:rPr lang="ru-RU" sz="14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4956440"/>
                  </a:ext>
                </a:extLst>
              </a:tr>
              <a:tr h="209894">
                <a:tc row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AGT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</a:t>
                      </a: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</a:t>
                      </a: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rs699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C/C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2316462"/>
                  </a:ext>
                </a:extLst>
              </a:tr>
              <a:tr h="232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C/T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45285"/>
                  </a:ext>
                </a:extLst>
              </a:tr>
              <a:tr h="357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T/T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670631"/>
                  </a:ext>
                </a:extLst>
              </a:tr>
              <a:tr h="209894">
                <a:tc row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eNOS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T786C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rs2070744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T/T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4858014"/>
                  </a:ext>
                </a:extLst>
              </a:tr>
              <a:tr h="236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</a:t>
                      </a: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695785"/>
                  </a:ext>
                </a:extLst>
              </a:tr>
              <a:tr h="236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C/C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20791"/>
                  </a:ext>
                </a:extLst>
              </a:tr>
              <a:tr h="23619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AGTR1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A1166C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rs5186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A/A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 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0.89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4260502"/>
                  </a:ext>
                </a:extLst>
              </a:tr>
              <a:tr h="232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A/C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60786"/>
                  </a:ext>
                </a:extLst>
              </a:tr>
              <a:tr h="209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C/C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604294"/>
                  </a:ext>
                </a:extLst>
              </a:tr>
              <a:tr h="236195">
                <a:tc row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AGT 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Thr174Met </a:t>
                      </a:r>
                      <a:endParaRPr lang="ru-RU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rs4762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C/C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0,74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6864742"/>
                  </a:ext>
                </a:extLst>
              </a:tr>
              <a:tr h="236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C/T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238007"/>
                  </a:ext>
                </a:extLst>
              </a:tr>
              <a:tr h="325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T/T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163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8846" y="873898"/>
            <a:ext cx="4236246" cy="308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Проверка распределения генотипов и аллелей по SNP последовательностям rs699, rs2070744, rs5186 и rs4762 в контрольной и основной группах на соответствие равновесию Харди-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Вайнберга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не показала статистически значимых отличий от теоретически ожидаемых. При расчете показателей различных вариантов моделей наследования генов </a:t>
            </a:r>
            <a:r>
              <a:rPr lang="en-US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AGT</a:t>
            </a: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eNOS</a:t>
            </a: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AGTR</a:t>
            </a: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</a:t>
            </a:r>
            <a:r>
              <a:rPr lang="en-US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AGT</a:t>
            </a: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скорректированных параметром “возраст”, не обнаружено статистически значимой связи анализируемых 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однонуклеотидных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полиморфных вариантов с АГ. 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8846" y="4341386"/>
            <a:ext cx="117136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Связь между АГ и генами </a:t>
            </a:r>
            <a:r>
              <a:rPr lang="ru-RU" i="1" dirty="0"/>
              <a:t>AGTR1</a:t>
            </a:r>
            <a:r>
              <a:rPr lang="ru-RU" dirty="0"/>
              <a:t> (rs5186) и </a:t>
            </a:r>
            <a:r>
              <a:rPr lang="ru-RU" i="1" dirty="0" err="1"/>
              <a:t>eNOS</a:t>
            </a:r>
            <a:r>
              <a:rPr lang="ru-RU" i="1" dirty="0"/>
              <a:t> </a:t>
            </a:r>
            <a:r>
              <a:rPr lang="ru-RU" dirty="0"/>
              <a:t>(rs2070744) была выявлена в результате корректировки полученных значений ОШ параметром “пол”, а также параметрами, характеризующими тяжесть трудового процесса (кодоминантная модель наследования). У женщин генотип </a:t>
            </a:r>
            <a:r>
              <a:rPr lang="ru-RU" i="1" dirty="0"/>
              <a:t>А/С</a:t>
            </a:r>
            <a:r>
              <a:rPr lang="ru-RU" dirty="0"/>
              <a:t> полиморфного варианта rs5186 демонстрирует протекторный эффект в отношении риска развития АГ при влиянии производственных факторов риска с превышением ПДУ: шума и вибрации (OШ = 0,09, 95%ДИ: 0,01 - 0,77), а также тяжести труда (OШ = 0,08, 95%ДИ: 0,01 - 0,71). Возрастает риск развития АГ у мужчин с генотипом </a:t>
            </a:r>
            <a:r>
              <a:rPr lang="ru-RU" i="1" dirty="0"/>
              <a:t>С/Т </a:t>
            </a:r>
            <a:r>
              <a:rPr lang="ru-RU" dirty="0"/>
              <a:t>полиморфного варианта rs2070744 при работе в условиях шума, вибрации (OШ =6.21, 95%ДИ: 1.06-36.40) и тяжести труда, с превышением ПДУ (OШ =6.14, 95%ДИ: 1.04-36.39).</a:t>
            </a:r>
          </a:p>
        </p:txBody>
      </p:sp>
    </p:spTree>
    <p:extLst>
      <p:ext uri="{BB962C8B-B14F-4D97-AF65-F5344CB8AC3E}">
        <p14:creationId xmlns:p14="http://schemas.microsoft.com/office/powerpoint/2010/main" val="22200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4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2506" y="3361767"/>
            <a:ext cx="1148264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Связь артериальной гипертензии 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полиморфного варианта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rs2070744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 учетом вредных факторов производства,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также пола и возраста доноров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(OШ (95%ДИ)).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689633"/>
              </p:ext>
            </p:extLst>
          </p:nvPr>
        </p:nvGraphicFramePr>
        <p:xfrm>
          <a:off x="218898" y="4057650"/>
          <a:ext cx="11651674" cy="259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5180">
                  <a:extLst>
                    <a:ext uri="{9D8B030D-6E8A-4147-A177-3AD203B41FA5}">
                      <a16:colId xmlns:a16="http://schemas.microsoft.com/office/drawing/2014/main" val="301583731"/>
                    </a:ext>
                  </a:extLst>
                </a:gridCol>
                <a:gridCol w="936702">
                  <a:extLst>
                    <a:ext uri="{9D8B030D-6E8A-4147-A177-3AD203B41FA5}">
                      <a16:colId xmlns:a16="http://schemas.microsoft.com/office/drawing/2014/main" val="3800642874"/>
                    </a:ext>
                  </a:extLst>
                </a:gridCol>
                <a:gridCol w="1572322">
                  <a:extLst>
                    <a:ext uri="{9D8B030D-6E8A-4147-A177-3AD203B41FA5}">
                      <a16:colId xmlns:a16="http://schemas.microsoft.com/office/drawing/2014/main" val="3308719168"/>
                    </a:ext>
                  </a:extLst>
                </a:gridCol>
                <a:gridCol w="724830">
                  <a:extLst>
                    <a:ext uri="{9D8B030D-6E8A-4147-A177-3AD203B41FA5}">
                      <a16:colId xmlns:a16="http://schemas.microsoft.com/office/drawing/2014/main" val="136008491"/>
                    </a:ext>
                  </a:extLst>
                </a:gridCol>
                <a:gridCol w="1639229">
                  <a:extLst>
                    <a:ext uri="{9D8B030D-6E8A-4147-A177-3AD203B41FA5}">
                      <a16:colId xmlns:a16="http://schemas.microsoft.com/office/drawing/2014/main" val="5753704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96862263"/>
                    </a:ext>
                  </a:extLst>
                </a:gridCol>
                <a:gridCol w="1711811">
                  <a:extLst>
                    <a:ext uri="{9D8B030D-6E8A-4147-A177-3AD203B41FA5}">
                      <a16:colId xmlns:a16="http://schemas.microsoft.com/office/drawing/2014/main" val="385537654"/>
                    </a:ext>
                  </a:extLst>
                </a:gridCol>
              </a:tblGrid>
              <a:tr h="503931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Женщины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Мужчины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299745"/>
                  </a:ext>
                </a:extLst>
              </a:tr>
              <a:tr h="286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С/С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С/Т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Т/Т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С/С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С/Т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Т/Т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4569870"/>
                  </a:ext>
                </a:extLst>
              </a:tr>
              <a:tr h="57357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Возраст, пол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3.66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0.51-26.26)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0.96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0.09-10.78)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5.33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0.92-30.79)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2.00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0.34-11.75)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8381254"/>
                  </a:ext>
                </a:extLst>
              </a:tr>
              <a:tr h="63384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Возраст, пол, шумы, вибрация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2.77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(0.41-18.54)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2.49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0,41-15.24)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6.21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(1.06-36.4)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1.64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(0.17-16.02)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5664618"/>
                  </a:ext>
                </a:extLst>
              </a:tr>
              <a:tr h="59266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Возраст, пол, шумы, вибрация, тяжесть трудового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3.64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0.48-27.61)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3.05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0.46-20.25)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6.14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(1.04-36.39)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1.81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(0.18-18.12)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399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78672" y="190463"/>
            <a:ext cx="113919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Связь артериальной гипертензии 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полиморфного варианта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rs5186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 учетом вредных факторов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производства, 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 также пола и возраста доноров (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OШ (95%ДИ)).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93361"/>
              </p:ext>
            </p:extLst>
          </p:nvPr>
        </p:nvGraphicFramePr>
        <p:xfrm>
          <a:off x="332506" y="886346"/>
          <a:ext cx="11560928" cy="2392473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3882991">
                  <a:extLst>
                    <a:ext uri="{9D8B030D-6E8A-4147-A177-3AD203B41FA5}">
                      <a16:colId xmlns:a16="http://schemas.microsoft.com/office/drawing/2014/main" val="3756918570"/>
                    </a:ext>
                  </a:extLst>
                </a:gridCol>
                <a:gridCol w="1360449">
                  <a:extLst>
                    <a:ext uri="{9D8B030D-6E8A-4147-A177-3AD203B41FA5}">
                      <a16:colId xmlns:a16="http://schemas.microsoft.com/office/drawing/2014/main" val="2991888098"/>
                    </a:ext>
                  </a:extLst>
                </a:gridCol>
                <a:gridCol w="2051824">
                  <a:extLst>
                    <a:ext uri="{9D8B030D-6E8A-4147-A177-3AD203B41FA5}">
                      <a16:colId xmlns:a16="http://schemas.microsoft.com/office/drawing/2014/main" val="670455298"/>
                    </a:ext>
                  </a:extLst>
                </a:gridCol>
                <a:gridCol w="836342">
                  <a:extLst>
                    <a:ext uri="{9D8B030D-6E8A-4147-A177-3AD203B41FA5}">
                      <a16:colId xmlns:a16="http://schemas.microsoft.com/office/drawing/2014/main" val="2283003244"/>
                    </a:ext>
                  </a:extLst>
                </a:gridCol>
                <a:gridCol w="1460809">
                  <a:extLst>
                    <a:ext uri="{9D8B030D-6E8A-4147-A177-3AD203B41FA5}">
                      <a16:colId xmlns:a16="http://schemas.microsoft.com/office/drawing/2014/main" val="3410111303"/>
                    </a:ext>
                  </a:extLst>
                </a:gridCol>
                <a:gridCol w="1357923">
                  <a:extLst>
                    <a:ext uri="{9D8B030D-6E8A-4147-A177-3AD203B41FA5}">
                      <a16:colId xmlns:a16="http://schemas.microsoft.com/office/drawing/2014/main" val="4281581175"/>
                    </a:ext>
                  </a:extLst>
                </a:gridCol>
                <a:gridCol w="610590">
                  <a:extLst>
                    <a:ext uri="{9D8B030D-6E8A-4147-A177-3AD203B41FA5}">
                      <a16:colId xmlns:a16="http://schemas.microsoft.com/office/drawing/2014/main" val="3375526218"/>
                    </a:ext>
                  </a:extLst>
                </a:gridCol>
              </a:tblGrid>
              <a:tr h="307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Женщины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Мужчины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772614"/>
                  </a:ext>
                </a:extLst>
              </a:tr>
              <a:tr h="233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A/A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A/С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С/С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A/A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A/С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С/С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5641146"/>
                  </a:ext>
                </a:extLst>
              </a:tr>
              <a:tr h="4561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Возраст, пол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(0.01-0.49)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(0.05-1.85)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(0.07-3.03)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3115007"/>
                  </a:ext>
                </a:extLst>
              </a:tr>
              <a:tr h="598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Возраст, пол, шумы, вибрация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(0.01-0.77)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0.60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(0.12-3.02)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(0.14-4.82)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3829381"/>
                  </a:ext>
                </a:extLst>
              </a:tr>
              <a:tr h="679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Возраст, пол, шумы, вибрация, тяжесть трудового процесса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(0.01-0.71)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0.48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(0.09-2.63)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0.74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(0.12-4.54)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3345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0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993414"/>
            <a:ext cx="11258550" cy="41427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Обсуждение.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АГ опосредована генами, регулирующими липидный обмен, антиоксидантную систему и др. Изменение активности гена </a:t>
            </a:r>
            <a:r>
              <a:rPr lang="en-US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eNOS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кодирующего эндотелиальную NO-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синтазу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приводит к недостатку NO и, как следствие, к дисфункции эндотелия, развитию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атеротромбоза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Полученные в работе данные свидетельствуют, что наличие определенных аллельных вариантов указанного гена у работников вредных производств повышает риски развития ССЗ. </a:t>
            </a:r>
            <a:endParaRPr lang="ru-RU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Выводы.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Выявлен генетический маркер риска АГ у мужчин, работающих в условиях шума, вибрации и тяжести труда, с превышением гигиенических нормативов: генотип С/Т полиморфного гена </a:t>
            </a:r>
            <a:r>
              <a:rPr lang="en-US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eNOS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rs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2070744). Полученные результаты можно использовать для выявления групп повышенного риска и своевременной профилактики сердечно-сосудистых патологий на производствах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Конфликт интересов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Авторы декларируют отсутствие конфликтов интересов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Финансирование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Исследование не имело спонсорской поддержки.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8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LJDTdCySrUB2DNXQJ7P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1028</Words>
  <Application>Microsoft Office PowerPoint</Application>
  <PresentationFormat>Широкоэкранный</PresentationFormat>
  <Paragraphs>242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Горенская Ольга Владимировна</dc:creator>
  <cp:lastModifiedBy>Горенская Ольга Владимировна</cp:lastModifiedBy>
  <cp:revision>18</cp:revision>
  <dcterms:created xsi:type="dcterms:W3CDTF">2025-04-15T12:34:46Z</dcterms:created>
  <dcterms:modified xsi:type="dcterms:W3CDTF">2025-04-24T11:39:03Z</dcterms:modified>
</cp:coreProperties>
</file>