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1" r:id="rId5"/>
    <p:sldId id="262" r:id="rId6"/>
  </p:sldIdLst>
  <p:sldSz cx="9144000" cy="5143500" type="screen16x9"/>
  <p:notesSz cx="6761163" cy="9942513"/>
  <p:defaultTextStyle>
    <a:defPPr>
      <a:defRPr lang="ru-RU"/>
    </a:defPPr>
    <a:lvl1pPr marL="0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99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97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96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95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94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392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291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190" algn="l" defTabSz="68579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CFEFE"/>
    <a:srgbClr val="0DCFD9"/>
    <a:srgbClr val="68E4EA"/>
    <a:srgbClr val="CCFFCC"/>
    <a:srgbClr val="60EB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vertBarState="minimized" horzBarState="maximized">
    <p:restoredLeft sz="15987" autoAdjust="0"/>
    <p:restoredTop sz="94660" autoAdjust="0"/>
  </p:normalViewPr>
  <p:slideViewPr>
    <p:cSldViewPr snapToGrid="0">
      <p:cViewPr>
        <p:scale>
          <a:sx n="120" d="100"/>
          <a:sy n="120" d="100"/>
        </p:scale>
        <p:origin x="-462" y="-3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3984" y="-84"/>
      </p:cViewPr>
      <p:guideLst>
        <p:guide orient="horz" pos="3131"/>
        <p:guide pos="212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A7E88-7AF7-4D79-B79F-B4B34AC6CE25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00442-749D-4C23-AEBA-0E1100FF8F0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045D4A-930B-4C68-9291-6762278EDA5B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9F2C8-C025-4375-B88F-A7494B2C4B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В 2023-2024гг. на ВГ обследовано 101 445 новорожденных: </a:t>
            </a:r>
          </a:p>
          <a:p>
            <a:pPr lv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   в возрасте первых 2х дней жизни (группа 1) - 93431 (92,1%),  </a:t>
            </a:r>
          </a:p>
          <a:p>
            <a:pPr lv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   в возрасте 3-14 дней жизни (группа 2) – 8014 (7,9%). </a:t>
            </a:r>
          </a:p>
          <a:p>
            <a:pPr lv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Пороговый уровень ТТГ крови:</a:t>
            </a:r>
          </a:p>
          <a:p>
            <a:pPr lv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  для детей группы 1 -10,2 </a:t>
            </a:r>
            <a:r>
              <a:rPr lang="ru-RU" altLang="ko-KR" dirty="0" err="1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мкМЕ</a:t>
            </a: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/мл, группы 2 – 8,52 </a:t>
            </a:r>
            <a:r>
              <a:rPr lang="ru-RU" altLang="ko-KR" dirty="0" err="1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мкМЕ</a:t>
            </a: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/мл. </a:t>
            </a:r>
          </a:p>
          <a:p>
            <a:pPr lv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Средний уровень ТТГ крови:</a:t>
            </a:r>
          </a:p>
          <a:p>
            <a:pPr lv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  в группе 1 - 3,23</a:t>
            </a:r>
            <a:r>
              <a:rPr lang="ru-RU" altLang="ko-KR" u="sng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+</a:t>
            </a: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3,4 </a:t>
            </a:r>
            <a:r>
              <a:rPr lang="ru-RU" altLang="ko-KR" dirty="0" err="1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мкМЕ</a:t>
            </a: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/мл, в группе 2 -2,15</a:t>
            </a:r>
            <a:r>
              <a:rPr lang="ru-RU" altLang="ko-KR" u="sng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+</a:t>
            </a: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5,4 </a:t>
            </a:r>
            <a:r>
              <a:rPr lang="ru-RU" altLang="ko-KR" dirty="0" err="1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мкМЕ</a:t>
            </a: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/мл. </a:t>
            </a:r>
          </a:p>
          <a:p>
            <a:pPr lvl="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Частота ВГ по данным НС составила 1:2254 (1:2396 в группе 1, 1:1336 в группе 2). </a:t>
            </a:r>
          </a:p>
          <a:p>
            <a:pPr>
              <a:lnSpc>
                <a:spcPct val="110000"/>
              </a:lnSpc>
            </a:pP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Отмечено увеличение первичной </a:t>
            </a:r>
            <a:r>
              <a:rPr lang="ru-RU" altLang="ko-KR" dirty="0" err="1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гипертиротропинемии</a:t>
            </a: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 в 2023-2024гг.:</a:t>
            </a:r>
          </a:p>
          <a:p>
            <a:pPr>
              <a:lnSpc>
                <a:spcPct val="110000"/>
              </a:lnSpc>
            </a:pPr>
            <a:r>
              <a:rPr lang="ru-RU" altLang="ko-KR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 в группе 1  -1,29%;   в группе 2 -1,49%. 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Анализ результатов НС на ВГ в 2023-2024 гг. показал повышение порогового уровня ТТГ крови при обследовании детей в возрасте первых 2х дней до 10,2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мкМЕ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/мл в сравнении с пороговым уровнем ТТГ 8,52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мкМЕ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/мл у детей 3-14 дней жизни.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Изменение сроков обследования новорожденных при проведении НС требует внимательного изучения пороговых уровней ТТГ для предотвращения необоснованных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ретестов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altLang="ko-KR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9F2C8-C025-4375-B88F-A7494B2C4B76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43" indent="0" algn="ctr">
              <a:buNone/>
              <a:defRPr sz="1500"/>
            </a:lvl2pPr>
            <a:lvl3pPr marL="685686" indent="0" algn="ctr">
              <a:buNone/>
              <a:defRPr sz="1300"/>
            </a:lvl3pPr>
            <a:lvl4pPr marL="1028529" indent="0" algn="ctr">
              <a:buNone/>
              <a:defRPr sz="1200"/>
            </a:lvl4pPr>
            <a:lvl5pPr marL="1371372" indent="0" algn="ctr">
              <a:buNone/>
              <a:defRPr sz="1200"/>
            </a:lvl5pPr>
            <a:lvl6pPr marL="1714215" indent="0" algn="ctr">
              <a:buNone/>
              <a:defRPr sz="1200"/>
            </a:lvl6pPr>
            <a:lvl7pPr marL="2057058" indent="0" algn="ctr">
              <a:buNone/>
              <a:defRPr sz="1200"/>
            </a:lvl7pPr>
            <a:lvl8pPr marL="2399901" indent="0" algn="ctr">
              <a:buNone/>
              <a:defRPr sz="1200"/>
            </a:lvl8pPr>
            <a:lvl9pPr marL="2742743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673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197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132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94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68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5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7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2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90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388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981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43" indent="0">
              <a:buNone/>
              <a:defRPr sz="1500" b="1"/>
            </a:lvl2pPr>
            <a:lvl3pPr marL="685686" indent="0">
              <a:buNone/>
              <a:defRPr sz="1300" b="1"/>
            </a:lvl3pPr>
            <a:lvl4pPr marL="1028529" indent="0">
              <a:buNone/>
              <a:defRPr sz="1200" b="1"/>
            </a:lvl4pPr>
            <a:lvl5pPr marL="1371372" indent="0">
              <a:buNone/>
              <a:defRPr sz="1200" b="1"/>
            </a:lvl5pPr>
            <a:lvl6pPr marL="1714215" indent="0">
              <a:buNone/>
              <a:defRPr sz="1200" b="1"/>
            </a:lvl6pPr>
            <a:lvl7pPr marL="2057058" indent="0">
              <a:buNone/>
              <a:defRPr sz="1200" b="1"/>
            </a:lvl7pPr>
            <a:lvl8pPr marL="2399901" indent="0">
              <a:buNone/>
              <a:defRPr sz="1200" b="1"/>
            </a:lvl8pPr>
            <a:lvl9pPr marL="2742743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43" indent="0">
              <a:buNone/>
              <a:defRPr sz="1500" b="1"/>
            </a:lvl2pPr>
            <a:lvl3pPr marL="685686" indent="0">
              <a:buNone/>
              <a:defRPr sz="1300" b="1"/>
            </a:lvl3pPr>
            <a:lvl4pPr marL="1028529" indent="0">
              <a:buNone/>
              <a:defRPr sz="1200" b="1"/>
            </a:lvl4pPr>
            <a:lvl5pPr marL="1371372" indent="0">
              <a:buNone/>
              <a:defRPr sz="1200" b="1"/>
            </a:lvl5pPr>
            <a:lvl6pPr marL="1714215" indent="0">
              <a:buNone/>
              <a:defRPr sz="1200" b="1"/>
            </a:lvl6pPr>
            <a:lvl7pPr marL="2057058" indent="0">
              <a:buNone/>
              <a:defRPr sz="1200" b="1"/>
            </a:lvl7pPr>
            <a:lvl8pPr marL="2399901" indent="0">
              <a:buNone/>
              <a:defRPr sz="1200" b="1"/>
            </a:lvl8pPr>
            <a:lvl9pPr marL="2742743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1665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280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992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43" indent="0">
              <a:buNone/>
              <a:defRPr sz="1000"/>
            </a:lvl2pPr>
            <a:lvl3pPr marL="685686" indent="0">
              <a:buNone/>
              <a:defRPr sz="900"/>
            </a:lvl3pPr>
            <a:lvl4pPr marL="1028529" indent="0">
              <a:buNone/>
              <a:defRPr sz="700"/>
            </a:lvl4pPr>
            <a:lvl5pPr marL="1371372" indent="0">
              <a:buNone/>
              <a:defRPr sz="700"/>
            </a:lvl5pPr>
            <a:lvl6pPr marL="1714215" indent="0">
              <a:buNone/>
              <a:defRPr sz="700"/>
            </a:lvl6pPr>
            <a:lvl7pPr marL="2057058" indent="0">
              <a:buNone/>
              <a:defRPr sz="700"/>
            </a:lvl7pPr>
            <a:lvl8pPr marL="2399901" indent="0">
              <a:buNone/>
              <a:defRPr sz="700"/>
            </a:lvl8pPr>
            <a:lvl9pPr marL="2742743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792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43" indent="0">
              <a:buNone/>
              <a:defRPr sz="2100"/>
            </a:lvl2pPr>
            <a:lvl3pPr marL="685686" indent="0">
              <a:buNone/>
              <a:defRPr sz="1800"/>
            </a:lvl3pPr>
            <a:lvl4pPr marL="1028529" indent="0">
              <a:buNone/>
              <a:defRPr sz="1500"/>
            </a:lvl4pPr>
            <a:lvl5pPr marL="1371372" indent="0">
              <a:buNone/>
              <a:defRPr sz="1500"/>
            </a:lvl5pPr>
            <a:lvl6pPr marL="1714215" indent="0">
              <a:buNone/>
              <a:defRPr sz="1500"/>
            </a:lvl6pPr>
            <a:lvl7pPr marL="2057058" indent="0">
              <a:buNone/>
              <a:defRPr sz="1500"/>
            </a:lvl7pPr>
            <a:lvl8pPr marL="2399901" indent="0">
              <a:buNone/>
              <a:defRPr sz="1500"/>
            </a:lvl8pPr>
            <a:lvl9pPr marL="2742743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43" indent="0">
              <a:buNone/>
              <a:defRPr sz="1000"/>
            </a:lvl2pPr>
            <a:lvl3pPr marL="685686" indent="0">
              <a:buNone/>
              <a:defRPr sz="900"/>
            </a:lvl3pPr>
            <a:lvl4pPr marL="1028529" indent="0">
              <a:buNone/>
              <a:defRPr sz="700"/>
            </a:lvl4pPr>
            <a:lvl5pPr marL="1371372" indent="0">
              <a:buNone/>
              <a:defRPr sz="700"/>
            </a:lvl5pPr>
            <a:lvl6pPr marL="1714215" indent="0">
              <a:buNone/>
              <a:defRPr sz="700"/>
            </a:lvl6pPr>
            <a:lvl7pPr marL="2057058" indent="0">
              <a:buNone/>
              <a:defRPr sz="700"/>
            </a:lvl7pPr>
            <a:lvl8pPr marL="2399901" indent="0">
              <a:buNone/>
              <a:defRPr sz="700"/>
            </a:lvl8pPr>
            <a:lvl9pPr marL="2742743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7094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22321" tIns="11160" rIns="22321" bIns="1116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3"/>
          </a:xfrm>
          <a:prstGeom prst="rect">
            <a:avLst/>
          </a:prstGeom>
        </p:spPr>
        <p:txBody>
          <a:bodyPr vert="horz" lIns="22321" tIns="11160" rIns="22321" bIns="1116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22321" tIns="11160" rIns="22321" bIns="1116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F3B82595-D066-45E8-A197-2845794F9AE4}" type="datetimeFigureOut">
              <a:rPr lang="ru-RU" smtClean="0"/>
              <a:pPr/>
              <a:t>15.04.2025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22321" tIns="11160" rIns="22321" bIns="1116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22321" tIns="11160" rIns="22321" bIns="1116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fld id="{BFAAB860-A0F4-4FDE-8E39-B302636695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130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68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171421" indent="-171421" algn="l" defTabSz="68568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514265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857107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199950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1542793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1885636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79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22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65" indent="-171421" algn="l" defTabSz="6856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3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86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29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72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15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58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901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43" algn="l" defTabSz="68568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/>
          </p:cNvSpPr>
          <p:nvPr/>
        </p:nvSpPr>
        <p:spPr>
          <a:xfrm>
            <a:off x="2855342" y="61030"/>
            <a:ext cx="6064371" cy="1983430"/>
          </a:xfrm>
          <a:prstGeom prst="rect">
            <a:avLst/>
          </a:prstGeom>
        </p:spPr>
        <p:txBody>
          <a:bodyPr vert="horz" lIns="22321" tIns="11160" rIns="22321" bIns="11160" rtlCol="0" anchor="ctr"/>
          <a:lstStyle>
            <a:defPPr>
              <a:defRPr lang="en-US"/>
            </a:defPPr>
            <a:lvl1pPr marL="0" algn="l" defTabSz="2809037" rtl="0" eaLnBrk="1" latinLnBrk="0" hangingPunct="1">
              <a:defRPr sz="3686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404518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09037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13555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18074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22592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27110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31629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36147" algn="l" defTabSz="2809037" rtl="0" eaLnBrk="1" latinLnBrk="0" hangingPunct="1">
              <a:defRPr sz="5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Первые результаты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неонатального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скрининга на врожденный гипотиреоз при переходе на ранний забор крови у новорожденных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7" descr="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499" y="165289"/>
            <a:ext cx="2520494" cy="1680764"/>
          </a:xfrm>
          <a:prstGeom prst="rect">
            <a:avLst/>
          </a:prstGeom>
          <a:noFill/>
          <a:ln w="25400" cap="rnd" cmpd="sng">
            <a:solidFill>
              <a:srgbClr val="00B0F0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0334" y="2505253"/>
            <a:ext cx="8091576" cy="1084880"/>
          </a:xfrm>
          <a:prstGeom prst="rect">
            <a:avLst/>
          </a:prstGeom>
          <a:noFill/>
        </p:spPr>
        <p:txBody>
          <a:bodyPr wrap="square" lIns="22321" tIns="11160" rIns="22321" bIns="1116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latin typeface="Arial" pitchFamily="34" charset="0"/>
                <a:cs typeface="Arial" pitchFamily="34" charset="0"/>
              </a:rPr>
              <a:t>ГБУЗ «НИИ-Краевая клиническая больница №1 им. проф.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С.В.Очаповского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». 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Кубанская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межрегиональная медико-генетическая консультация.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г.Краснодар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E-mail: kubanmgk@mail.ru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1657" y="4536570"/>
            <a:ext cx="8483511" cy="237982"/>
          </a:xfrm>
          <a:prstGeom prst="rect">
            <a:avLst/>
          </a:prstGeom>
          <a:noFill/>
        </p:spPr>
        <p:txBody>
          <a:bodyPr wrap="square" lIns="22321" tIns="11160" rIns="22321" bIns="11160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Источник финансирования: отсутствует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4520" y="2006776"/>
            <a:ext cx="4809420" cy="268759"/>
          </a:xfrm>
          <a:prstGeom prst="rect">
            <a:avLst/>
          </a:prstGeom>
          <a:noFill/>
        </p:spPr>
        <p:txBody>
          <a:bodyPr wrap="square" lIns="22321" tIns="11160" rIns="22321" bIns="11160" rtlCol="0">
            <a:spAutoFit/>
          </a:bodyPr>
          <a:lstStyle/>
          <a:p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Голихина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Т.А.,  Шумливая Е.О.,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Матулевич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С.А.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0585" y="3494157"/>
            <a:ext cx="1833633" cy="1484694"/>
          </a:xfrm>
          <a:prstGeom prst="rect">
            <a:avLst/>
          </a:prstGeom>
          <a:noFill/>
          <a:ln w="25400" cmpd="sng">
            <a:solidFill>
              <a:srgbClr val="00B0F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2529" y="1"/>
            <a:ext cx="8824822" cy="4966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/>
                <a:cs typeface="Arial" pitchFamily="34" charset="0"/>
              </a:rPr>
              <a:t>Актуальность</a:t>
            </a:r>
          </a:p>
          <a:p>
            <a:pPr marL="0" marR="0" lvl="0" indent="180975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/>
                <a:cs typeface="Arial" pitchFamily="34" charset="0"/>
              </a:rPr>
              <a:t>Врожденный гипотиреоз (ВГ) - одно из наиболее часто встречающихся врожденных заболеваний щитовидной железы у детей, в основе которого лежит полная или частичная недостаточность </a:t>
            </a:r>
            <a:r>
              <a:rPr kumimoji="0" lang="ru-RU" altLang="ko-K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/>
                <a:cs typeface="Arial" pitchFamily="34" charset="0"/>
              </a:rPr>
              <a:t>тиреоидных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/>
                <a:cs typeface="Arial" pitchFamily="34" charset="0"/>
              </a:rPr>
              <a:t> гормонов, приводящая к задержке развития всех органов и систем организма при отсутствии своевременно начатого лечения.</a:t>
            </a:r>
            <a:endParaRPr kumimoji="0" lang="ru-RU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Частота ВГ по данным </a:t>
            </a:r>
            <a:r>
              <a:rPr kumimoji="0" lang="ru-RU" altLang="ko-K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неонатального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скрининга (НС) колеблется от 1:3000-4000 новорожденных в Европе и Северной Америке до 1:6000-7000 новорожденных в Японии. В РФ частота ВГ составляет 1:3600 новорожденных.</a:t>
            </a:r>
            <a:endParaRPr kumimoji="0" lang="ru-RU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Высокая частота ВГ и возможность эффективной реабилитации при ранней диагностике служат основанием для проведения массового скрининга новорожденных на данное заболевание. Рекомендуется исследование уровня ТТГ у новорожденного не позднее 5 суток жизни (оптимальный срок - полные 3-и сутки) в пятне цельной крови.</a:t>
            </a:r>
            <a:endParaRPr kumimoji="0" lang="ru-RU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НС на ВГ в России начал внедряться с 1993г., забор крови проводился на 4-5 день жизни. </a:t>
            </a:r>
          </a:p>
          <a:p>
            <a:pPr marL="0" marR="0" lvl="0" indent="180975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01.01.2023 в РФ проводится расширенный </a:t>
            </a:r>
            <a:r>
              <a:rPr kumimoji="0" lang="ru-RU" altLang="ko-K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неонатальный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скрининг (РНС), в рамках которого кровь у новорожденных берется в первые 24-48 часов жизни.</a:t>
            </a:r>
            <a:endParaRPr kumimoji="0" lang="ru-RU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38836" y="175102"/>
            <a:ext cx="8652679" cy="4376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Цель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180975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Оценить эффективность НС на ВГ в связи с переходом на ранний забор крови у новорожденных.</a:t>
            </a:r>
            <a:endParaRPr kumimoji="0" lang="ru-RU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Методы</a:t>
            </a:r>
            <a:endParaRPr kumimoji="0" lang="ru-RU" altLang="ko-K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Проведен ретроспективный анализ результатов обследования на ВГ детей, родившихся в Краснодарском крае с 1.01.23 по 31.12.24. </a:t>
            </a:r>
          </a:p>
          <a:p>
            <a:pPr marL="0" marR="0" lvl="0" indent="180975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Забор капиллярной крови проводился в основном в первые 24-48 часов жизни у доношенных новорожденных и на 7е сутки у недоношенных детей. </a:t>
            </a:r>
          </a:p>
          <a:p>
            <a:pPr marL="0" marR="0" lvl="0" indent="180975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Определение ТТГ проводили методом </a:t>
            </a:r>
            <a:r>
              <a:rPr kumimoji="0" lang="ru-RU" altLang="ko-K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иммунофлюоресцентного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анализа в сухих пятнах крови наборами </a:t>
            </a:r>
            <a:r>
              <a:rPr kumimoji="0" lang="en-US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DELFIA Neonatal </a:t>
            </a:r>
            <a:r>
              <a:rPr kumimoji="0" lang="en-US" altLang="ko-K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hTSH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(Финляндия). </a:t>
            </a:r>
          </a:p>
          <a:p>
            <a:pPr marL="0" marR="0" lvl="0" indent="180975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Определение порогового значения (99 </a:t>
            </a:r>
            <a:r>
              <a:rPr kumimoji="0" lang="ru-RU" altLang="ko-K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перцинтиль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ТТГ для новорожденных проводилось на основе репрезентативной совокупности проб 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помощью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разработанного нами программного комплекса «</a:t>
            </a:r>
            <a:r>
              <a:rPr kumimoji="0" lang="ru-RU" altLang="ko-K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Неоскрин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», в котором аккумулированы данные обследования на ВГ всех новорожденных Краснодарского края. </a:t>
            </a:r>
            <a:endParaRPr kumimoji="0" lang="ru-RU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1732" y="200873"/>
            <a:ext cx="17039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Результаты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20771" y="614150"/>
            <a:ext cx="8911086" cy="3906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0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В Краснодарском крае НС на ВГ проводится с 1994г., забор крови у детей осуществлялся на 4-5 день жизни.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  <a:p>
            <a:pPr marL="0" marR="0" lvl="0" indent="1800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Охват скринингом в среднем составил 99,4%.  </a:t>
            </a:r>
          </a:p>
          <a:p>
            <a:pPr marL="0" marR="0" lvl="0" indent="18000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Пороговый уровень ТТГ в 2006-2022 гг.  был  9,0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мкМЕ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/мл.</a:t>
            </a:r>
          </a:p>
          <a:p>
            <a:pPr marL="0" marR="0" lvl="0" indent="1800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За 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период 1994-2022гг. обследовано 1633789 новорожденных, у 464 диагностирован ВГ.  </a:t>
            </a:r>
          </a:p>
          <a:p>
            <a:pPr lvl="0" indent="180000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Частота ВГ </a:t>
            </a:r>
            <a:r>
              <a:rPr lang="ru-RU" altLang="ko-KR" sz="1600" dirty="0" smtClean="0">
                <a:latin typeface="Arial" pitchFamily="34" charset="0"/>
                <a:ea typeface="Batang" charset="-127"/>
                <a:cs typeface="Arial" pitchFamily="34" charset="0"/>
              </a:rPr>
              <a:t>1:3520 (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от 1:6636 в 2006г. до 1:2607 в 2018г.). </a:t>
            </a:r>
          </a:p>
          <a:p>
            <a:pPr marL="0" marR="0" lvl="0" indent="1800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Частота первичной </a:t>
            </a:r>
            <a:r>
              <a:rPr kumimoji="0" lang="ru-RU" altLang="ko-KR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гипертиротропинемии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 - от 0,4% в 2003-2005 гг. до 2,2% в 1995-1996 гг. </a:t>
            </a:r>
          </a:p>
          <a:p>
            <a:pPr marL="0" marR="0" lvl="0" indent="1800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С 2016 по 2022 гг. число детей группы риска по ВГ не превышало 1%. </a:t>
            </a:r>
          </a:p>
          <a:p>
            <a:pPr marL="0" marR="0" lvl="0" indent="1800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90488" algn="l"/>
              </a:tabLst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Максимальная концентрация ТТГ в крови (60–80 </a:t>
            </a:r>
            <a:r>
              <a:rPr kumimoji="0" lang="ru-RU" altLang="ko-KR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мкМЕ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/мл) у новорожденного отмечается через 15-30 минут после родов (из-за перерезки пуповины, снижения температуры окружающей среды) с последующим снижением на протяжении примерно 24–48 часов. </a:t>
            </a:r>
          </a:p>
          <a:p>
            <a:pPr lvl="0" indent="180000" defTabSz="9144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altLang="ko-KR" sz="1600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Представляла интерес</a:t>
            </a:r>
            <a:r>
              <a:rPr lang="ru-RU" altLang="ko-KR" sz="16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оценка </a:t>
            </a:r>
            <a:r>
              <a:rPr lang="ru-RU" altLang="ko-KR" sz="1600" dirty="0" smtClean="0">
                <a:solidFill>
                  <a:srgbClr val="000000"/>
                </a:solidFill>
                <a:latin typeface="Arial" pitchFamily="34" charset="0"/>
                <a:ea typeface="Batang" charset="-127"/>
                <a:cs typeface="Arial" pitchFamily="34" charset="0"/>
              </a:rPr>
              <a:t>эффективности НС на ВГ в связи с переходом на ранний забор крови  (1-2 дня жизни) у новорожденных с 2023 года.</a:t>
            </a: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Batang" charset="-127"/>
                <a:cs typeface="Arial" pitchFamily="34" charset="0"/>
              </a:rPr>
              <a:t> </a:t>
            </a:r>
            <a:endParaRPr kumimoji="0" lang="ru-RU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1732" y="200873"/>
            <a:ext cx="17039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Результаты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4442" y="3532751"/>
            <a:ext cx="8579457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tabLst>
                <a:tab pos="-90488" algn="l"/>
              </a:tabLs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 данным НС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 ВГ в 2023-2024 гг.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отмечается повышение порогового уровня ТТГ крови при обследовании детей в возрасте первых 2х дней до 10,2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мкМЕ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/мл в сравнении с пороговым уровнем ТТГ 8,52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мкМЕ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/мл у детей 3-14 дней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жизни, увеличение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детей с первичной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гипертиротропинемией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Изменение сроков обследования новорожденных при проведении НС требует внимательного изучения пороговых уровней ТТГ для предотвращения необоснованных 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ретестов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.</a:t>
            </a:r>
            <a:endParaRPr lang="ru-RU" altLang="ko-KR" u="sng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36449" y="1121133"/>
          <a:ext cx="8489499" cy="2289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761"/>
                <a:gridCol w="1622067"/>
                <a:gridCol w="1733384"/>
                <a:gridCol w="1749287"/>
              </a:tblGrid>
              <a:tr h="675861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Группа 1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обследованы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1-2 день жизни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Группа 2 обследованы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 3-14 день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6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 период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2016-2022 гг.                      (на 4-5 день жизни)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302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Обследовано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новорожденных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93 431 (</a:t>
                      </a:r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92%)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8 014 </a:t>
                      </a:r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(8%)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422 727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45">
                <a:tc>
                  <a:txBody>
                    <a:bodyPr/>
                    <a:lstStyle/>
                    <a:p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Пороговый уровень ТТГ крови (</a:t>
                      </a:r>
                      <a:r>
                        <a:rPr lang="ru-RU" altLang="ko-K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мкМЕ</a:t>
                      </a:r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/мл)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8,52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2256">
                <a:tc>
                  <a:txBody>
                    <a:bodyPr/>
                    <a:lstStyle/>
                    <a:p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Первичная </a:t>
                      </a:r>
                      <a:r>
                        <a:rPr lang="ru-RU" altLang="ko-K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гипертиротропинемии</a:t>
                      </a:r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1,29%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1,49%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0,7%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7557">
                <a:tc>
                  <a:txBody>
                    <a:bodyPr/>
                    <a:lstStyle/>
                    <a:p>
                      <a:pPr marL="0" marR="0" indent="0" algn="l" defTabSz="6856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Средний уровень ТТГ крови (</a:t>
                      </a:r>
                      <a:r>
                        <a:rPr lang="ru-RU" altLang="ko-KR" sz="14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мкМЕ</a:t>
                      </a:r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/мл)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3,23</a:t>
                      </a:r>
                      <a:r>
                        <a:rPr lang="ru-RU" altLang="ko-KR" sz="1400" u="sng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+</a:t>
                      </a:r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3,4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2,15</a:t>
                      </a:r>
                      <a:r>
                        <a:rPr lang="ru-RU" altLang="ko-KR" sz="1400" u="sng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+</a:t>
                      </a:r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5,4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2,8 +3,39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829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Частота ВГ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1:2396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ko-KR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1:1336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altLang="ko-KR" sz="1400" dirty="0" smtClean="0">
                          <a:latin typeface="Times New Roman" pitchFamily="18" charset="0"/>
                          <a:ea typeface="Batang" charset="-127"/>
                          <a:cs typeface="Times New Roman" pitchFamily="18" charset="0"/>
                        </a:rPr>
                        <a:t>1:3155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86247" y="599853"/>
            <a:ext cx="85794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 2023-2024гг. на ВГ обследовано 101445 новорожденных: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92%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возрасте первых 2х дней жизни (группа 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), 8% -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 возрасте 3-14 дней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жизни.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903</TotalTime>
  <Words>679</Words>
  <Application>Microsoft Office PowerPoint</Application>
  <PresentationFormat>Экран (16:9)</PresentationFormat>
  <Paragraphs>72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Ратова Людмила Геннадьевна</dc:creator>
  <cp:lastModifiedBy>User220</cp:lastModifiedBy>
  <cp:revision>96</cp:revision>
  <cp:lastPrinted>2021-04-07T09:15:34Z</cp:lastPrinted>
  <dcterms:created xsi:type="dcterms:W3CDTF">2019-08-02T16:36:54Z</dcterms:created>
  <dcterms:modified xsi:type="dcterms:W3CDTF">2025-04-15T13:33:08Z</dcterms:modified>
</cp:coreProperties>
</file>