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8"/>
  </p:notesMasterIdLst>
  <p:sldIdLst>
    <p:sldId id="256" r:id="rId3"/>
    <p:sldId id="2145706853" r:id="rId4"/>
    <p:sldId id="264" r:id="rId5"/>
    <p:sldId id="2145706855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8A2E"/>
    <a:srgbClr val="005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9" autoAdjust="0"/>
    <p:restoredTop sz="91035" autoAdjust="0"/>
  </p:normalViewPr>
  <p:slideViewPr>
    <p:cSldViewPr snapToGrid="0">
      <p:cViewPr varScale="1">
        <p:scale>
          <a:sx n="64" d="100"/>
          <a:sy n="64" d="100"/>
        </p:scale>
        <p:origin x="1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E9CAC-72D5-49BB-8E24-BB1272B7AF70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9297B-E495-472D-A5E6-3E77FCE53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08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ru-RU" sz="6000" b="1" kern="1200" dirty="0">
                <a:solidFill>
                  <a:srgbClr val="327AB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5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1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27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33828-ABF0-494A-9EAA-58BD69BA9D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323B96-8251-424A-A9C7-90819C154E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5450" y="1180573"/>
            <a:ext cx="10800000" cy="358775"/>
          </a:xfrm>
        </p:spPr>
        <p:txBody>
          <a:bodyPr rtlCol="0">
            <a:no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70A534B-2736-4087-A450-15913BC1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4961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29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26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8F525-A99D-6248-A430-F8E3DCE8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3090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: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67844" y="1718735"/>
            <a:ext cx="11114557" cy="4220021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baseline="0"/>
            </a:lvl1pPr>
          </a:lstStyle>
          <a:p>
            <a:pPr marL="0" indent="0">
              <a:buNone/>
            </a:pPr>
            <a:r>
              <a:rPr lang="en-US" noProof="0">
                <a:ea typeface="ＭＳ 明朝"/>
                <a:cs typeface="Times New Roman"/>
              </a:rPr>
              <a:t>Click to add text. Do not overcrowd the slide with text. Use an additional slide, if absolutely necessary.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844" y="557771"/>
            <a:ext cx="11114557" cy="978729"/>
          </a:xfrm>
        </p:spPr>
        <p:txBody>
          <a:bodyPr anchor="t">
            <a:spAutoFit/>
          </a:bodyPr>
          <a:lstStyle>
            <a:lvl1pPr marL="0" algn="l" defTabSz="609635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rgbClr val="327AB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title. Use assertion/evidence format. </a:t>
            </a:r>
            <a:br>
              <a:rPr lang="en-US" dirty="0"/>
            </a:br>
            <a:r>
              <a:rPr lang="en-US" dirty="0"/>
              <a:t>No end punctuation. Font size at 24-pt.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6DB0D-5E26-4FFA-96C0-5C622041F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67844" y="6564625"/>
            <a:ext cx="11114557" cy="215444"/>
          </a:xfrm>
        </p:spPr>
        <p:txBody>
          <a:bodyPr anchor="b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800" kern="1200" dirty="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references and/or abbreviations. Text should be no larger than 6-pt.</a:t>
            </a:r>
          </a:p>
        </p:txBody>
      </p:sp>
    </p:spTree>
    <p:extLst>
      <p:ext uri="{BB962C8B-B14F-4D97-AF65-F5344CB8AC3E}">
        <p14:creationId xmlns:p14="http://schemas.microsoft.com/office/powerpoint/2010/main" val="3484543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F523E38-C5FD-4B04-B25A-72CCCD3725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13C3E3-C9C0-43C6-8394-F1E05740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4990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CAF35-FD94-C4BB-9BFA-EFA948CD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7822"/>
            <a:ext cx="10515600" cy="1326091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083711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CAF35-FD94-C4BB-9BFA-EFA948CD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7822"/>
            <a:ext cx="10515600" cy="1326091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87673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8079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CAF35-FD94-C4BB-9BFA-EFA948CD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7822"/>
            <a:ext cx="10515600" cy="1326091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920537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ru-RU" sz="6000" b="1" kern="1200" dirty="0">
                <a:solidFill>
                  <a:srgbClr val="327AB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6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12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22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690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412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89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3754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1951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46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28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04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6711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33828-ABF0-494A-9EAA-58BD69BA9D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6323B96-8251-424A-A9C7-90819C154E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5450" y="1180573"/>
            <a:ext cx="10800000" cy="358775"/>
          </a:xfrm>
        </p:spPr>
        <p:txBody>
          <a:bodyPr rtlCol="0">
            <a:no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70A534B-2736-4087-A450-15913BC16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07697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9142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5911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8F525-A99D-6248-A430-F8E3DCE8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2241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Col: 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467844" y="1718735"/>
            <a:ext cx="11114557" cy="4220021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baseline="0"/>
            </a:lvl1pPr>
          </a:lstStyle>
          <a:p>
            <a:pPr marL="0" indent="0">
              <a:buNone/>
            </a:pPr>
            <a:r>
              <a:rPr lang="en-US" noProof="0">
                <a:ea typeface="ＭＳ 明朝"/>
                <a:cs typeface="Times New Roman"/>
              </a:rPr>
              <a:t>Click to add text. Do not overcrowd the slide with text. Use an additional slide, if absolutely necessary.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844" y="557771"/>
            <a:ext cx="11114557" cy="978729"/>
          </a:xfrm>
        </p:spPr>
        <p:txBody>
          <a:bodyPr anchor="t">
            <a:spAutoFit/>
          </a:bodyPr>
          <a:lstStyle>
            <a:lvl1pPr marL="0" algn="l" defTabSz="609635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rgbClr val="327AB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title. Use assertion/evidence format. </a:t>
            </a:r>
            <a:br>
              <a:rPr lang="en-US" dirty="0"/>
            </a:br>
            <a:r>
              <a:rPr lang="en-US" dirty="0"/>
              <a:t>No end punctuation. Font size at 24-pt.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16DB0D-5E26-4FFA-96C0-5C622041F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467844" y="6564625"/>
            <a:ext cx="11114557" cy="215444"/>
          </a:xfrm>
        </p:spPr>
        <p:txBody>
          <a:bodyPr anchor="b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800" kern="1200" dirty="0" smtClean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references and/or abbreviations. Text should be no larger than 6-pt.</a:t>
            </a:r>
          </a:p>
        </p:txBody>
      </p:sp>
    </p:spTree>
    <p:extLst>
      <p:ext uri="{BB962C8B-B14F-4D97-AF65-F5344CB8AC3E}">
        <p14:creationId xmlns:p14="http://schemas.microsoft.com/office/powerpoint/2010/main" val="10081982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F523E38-C5FD-4B04-B25A-72CCCD3725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00" y="6588000"/>
            <a:ext cx="11700000" cy="230832"/>
          </a:xfrm>
        </p:spPr>
        <p:txBody>
          <a:bodyPr rtlCol="0" anchor="b">
            <a:spAutoFit/>
          </a:bodyPr>
          <a:lstStyle>
            <a:lvl1pPr marL="0" indent="0">
              <a:spcBef>
                <a:spcPts val="0"/>
              </a:spcBef>
              <a:buNone/>
              <a:defRPr sz="1000"/>
            </a:lvl1pPr>
          </a:lstStyle>
          <a:p>
            <a:pPr lvl="0" rtl="0"/>
            <a:r>
              <a:rPr lang="ru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13C3E3-C9C0-43C6-8394-F1E05740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99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22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1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1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08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4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1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92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96" r:id="rId18"/>
    <p:sldLayoutId id="2147483697" r:id="rId19"/>
    <p:sldLayoutId id="214748370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2250" b="1" kern="1200" dirty="0">
          <a:solidFill>
            <a:srgbClr val="327AB5"/>
          </a:solidFill>
          <a:latin typeface="Montserrat Bold" panose="00000800000000000000" pitchFamily="2" charset="-5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44447-03E6-4613-9338-44285668BC9C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28CF-EDBC-41DA-91D0-36361636F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28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2250" b="1" kern="1200" dirty="0">
          <a:solidFill>
            <a:srgbClr val="327AB5"/>
          </a:solidFill>
          <a:latin typeface="Montserrat Bold" panose="00000800000000000000" pitchFamily="2" charset="-5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Bold" panose="00000800000000000000" pitchFamily="2" charset="-5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6E51-257A-485B-A0CA-804A75F64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137" y="761405"/>
            <a:ext cx="10314105" cy="2022844"/>
          </a:xfrm>
        </p:spPr>
        <p:txBody>
          <a:bodyPr>
            <a:noAutofit/>
          </a:bodyPr>
          <a:lstStyle/>
          <a:p>
            <a:r>
              <a:rPr lang="ru-RU" sz="4400" dirty="0">
                <a:latin typeface="Helvetica" panose="020B0604020202020204" pitchFamily="34" charset="0"/>
                <a:cs typeface="Helvetica" panose="020B0604020202020204" pitchFamily="34" charset="0"/>
              </a:rPr>
              <a:t>К вопросу о перспективах преконцепционного скрининга доноров гамет в эру расширенного неонатального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E038A-0D8F-4428-B291-7E21F0646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123" y="2867655"/>
            <a:ext cx="9888513" cy="2447384"/>
          </a:xfrm>
        </p:spPr>
        <p:txBody>
          <a:bodyPr>
            <a:noAutofit/>
          </a:bodyPr>
          <a:lstStyle/>
          <a:p>
            <a:pPr algn="l"/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Амплеева М.А.</a:t>
            </a:r>
            <a:r>
              <a:rPr lang="ru-RU" sz="1400" b="1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*, 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Ефимова И.Ю.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Мухина А.А.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1,2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Балинова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Н.В.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Першин Д.Е.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Потапова И.В.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Баирова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Т.А.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Астахова Т.А.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Беляева Е.В.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Самбялова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А.Ю.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Ершова О.А.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Воронин С.В.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Щербина А.Ю.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Куцев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С.И.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Марахонов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А.В.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n-US" sz="1400" baseline="300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endParaRPr lang="ru-RU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AEA711D-10C9-479B-931D-27AE58DB9833}"/>
              </a:ext>
            </a:extLst>
          </p:cNvPr>
          <p:cNvSpPr/>
          <p:nvPr/>
        </p:nvSpPr>
        <p:spPr>
          <a:xfrm>
            <a:off x="5874495" y="3634382"/>
            <a:ext cx="60960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ФГБНУ «Медико-генетический научный центр им. академика Н.П. Бочкова», 115522 Москва, ул. Москворечье, д.1</a:t>
            </a:r>
          </a:p>
          <a:p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ФГБУ «Национальный медицинский исследовательский центр детской гематологии, онкологии и иммунологии имени Дмитрия Рогачева» Минздрава России, 119198 Москва, ул.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Саморы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400" dirty="0" err="1">
                <a:latin typeface="Helvetica" panose="020B0604020202020204" pitchFamily="34" charset="0"/>
                <a:cs typeface="Helvetica" panose="020B0604020202020204" pitchFamily="34" charset="0"/>
              </a:rPr>
              <a:t>Машела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, д.1</a:t>
            </a:r>
          </a:p>
          <a:p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ГБУЗ Иркутская ордена "Знак почета" областная клиническая больница, 664078 Иркутск, ул. Микрорайон Юбилейный, д.100</a:t>
            </a:r>
          </a:p>
          <a:p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ФГБНУ</a:t>
            </a:r>
            <a:r>
              <a:rPr lang="ru-RU" sz="1400" baseline="300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«</a:t>
            </a:r>
            <a:r>
              <a:rPr lang="ru-RU" sz="1400" dirty="0">
                <a:latin typeface="Helvetica" panose="020B0604020202020204" pitchFamily="34" charset="0"/>
                <a:cs typeface="Helvetica" panose="020B0604020202020204" pitchFamily="34" charset="0"/>
              </a:rPr>
              <a:t>Научный центр проблем здоровья семьи и репродукции человека», 664003 Иркутск, ул. Тимирязева, д.16</a:t>
            </a:r>
            <a:endParaRPr lang="en-US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SpaceAmpleeva@yandex.ru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CE9F631-2B2E-4C0C-9701-FB3F46D6B318}"/>
              </a:ext>
            </a:extLst>
          </p:cNvPr>
          <p:cNvSpPr/>
          <p:nvPr/>
        </p:nvSpPr>
        <p:spPr>
          <a:xfrm>
            <a:off x="763123" y="6096595"/>
            <a:ext cx="937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Финансирование.</a:t>
            </a:r>
            <a:r>
              <a:rPr lang="ru-RU" sz="1400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Исследование выполнено в рамках государственного задания Министерства науки и высшего образования РФ для ФГБНУ «МГНЦ»</a:t>
            </a:r>
          </a:p>
        </p:txBody>
      </p:sp>
    </p:spTree>
    <p:extLst>
      <p:ext uri="{BB962C8B-B14F-4D97-AF65-F5344CB8AC3E}">
        <p14:creationId xmlns:p14="http://schemas.microsoft.com/office/powerpoint/2010/main" val="322439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BA82D6B3-80E0-48E8-B621-01FFB69F0541}"/>
              </a:ext>
            </a:extLst>
          </p:cNvPr>
          <p:cNvGrpSpPr/>
          <p:nvPr/>
        </p:nvGrpSpPr>
        <p:grpSpPr>
          <a:xfrm>
            <a:off x="-71757" y="2205813"/>
            <a:ext cx="8090740" cy="4646337"/>
            <a:chOff x="203208" y="102067"/>
            <a:chExt cx="11988792" cy="6884905"/>
          </a:xfrm>
        </p:grpSpPr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6D0F8714-721A-F66C-63DD-6AD6971BCEF0}"/>
                </a:ext>
              </a:extLst>
            </p:cNvPr>
            <p:cNvCxnSpPr/>
            <p:nvPr/>
          </p:nvCxnSpPr>
          <p:spPr>
            <a:xfrm>
              <a:off x="293615" y="1258349"/>
              <a:ext cx="116103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FBDF70B-DECC-FF00-211E-F82F2E454B09}"/>
                </a:ext>
              </a:extLst>
            </p:cNvPr>
            <p:cNvSpPr txBox="1"/>
            <p:nvPr/>
          </p:nvSpPr>
          <p:spPr>
            <a:xfrm>
              <a:off x="3922683" y="333447"/>
              <a:ext cx="5328501" cy="7753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TREC </a:t>
              </a:r>
              <a:r>
                <a:rPr lang="ru-RU" sz="1400" dirty="0"/>
                <a:t>и/или </a:t>
              </a:r>
              <a:r>
                <a:rPr lang="en-US" sz="1400" dirty="0"/>
                <a:t>KREC</a:t>
              </a:r>
              <a:r>
                <a:rPr lang="ru-RU" sz="1400" dirty="0"/>
                <a:t> </a:t>
              </a:r>
              <a:r>
                <a:rPr lang="en-US" sz="1400" dirty="0"/>
                <a:t>&lt;</a:t>
              </a:r>
              <a:r>
                <a:rPr lang="ru-RU" sz="1400" dirty="0"/>
                <a:t> 100 копий/10</a:t>
              </a:r>
              <a:r>
                <a:rPr lang="ru-RU" sz="1400" baseline="30000" dirty="0"/>
                <a:t>5</a:t>
              </a:r>
              <a:r>
                <a:rPr lang="ru-RU" sz="1400" dirty="0"/>
                <a:t> клеток или</a:t>
              </a:r>
              <a:br>
                <a:rPr lang="ru-RU" sz="1400" dirty="0"/>
              </a:br>
              <a:r>
                <a:rPr lang="ru-RU" sz="1400" dirty="0"/>
                <a:t>наличие клинических показаний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id="{208DEEF3-3F15-7517-444C-ABD9CB17DA45}"/>
                </a:ext>
              </a:extLst>
            </p:cNvPr>
            <p:cNvCxnSpPr>
              <a:cxnSpLocks/>
            </p:cNvCxnSpPr>
            <p:nvPr/>
          </p:nvCxnSpPr>
          <p:spPr>
            <a:xfrm>
              <a:off x="1721141" y="102067"/>
              <a:ext cx="0" cy="667623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DD4917C-B82D-B594-AA42-E5DBC5023B6B}"/>
                </a:ext>
              </a:extLst>
            </p:cNvPr>
            <p:cNvSpPr txBox="1"/>
            <p:nvPr/>
          </p:nvSpPr>
          <p:spPr>
            <a:xfrm>
              <a:off x="203208" y="215459"/>
              <a:ext cx="1473717" cy="775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/>
                <a:t>Центры уровня 3а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184032E-303C-C214-C405-F62A407C0820}"/>
                </a:ext>
              </a:extLst>
            </p:cNvPr>
            <p:cNvSpPr txBox="1"/>
            <p:nvPr/>
          </p:nvSpPr>
          <p:spPr>
            <a:xfrm>
              <a:off x="331365" y="1516631"/>
              <a:ext cx="1336730" cy="775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/>
                <a:t>ФГБНУ «МГНЦ»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8D70D13-1BDE-FC5C-B346-1E7008BB0CA3}"/>
                </a:ext>
              </a:extLst>
            </p:cNvPr>
            <p:cNvSpPr txBox="1"/>
            <p:nvPr/>
          </p:nvSpPr>
          <p:spPr>
            <a:xfrm>
              <a:off x="5080037" y="1793632"/>
              <a:ext cx="3177889" cy="456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Исследование </a:t>
              </a:r>
              <a:r>
                <a:rPr lang="en-US" sz="1400" dirty="0"/>
                <a:t>TREC</a:t>
              </a:r>
              <a:r>
                <a:rPr lang="ru-RU" sz="1400" dirty="0"/>
                <a:t>, </a:t>
              </a:r>
              <a:r>
                <a:rPr lang="en-US" sz="1400" dirty="0"/>
                <a:t>KREC</a:t>
              </a:r>
              <a:endParaRPr lang="ru-RU" sz="1400" dirty="0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E7665ACA-AC17-B72A-4997-8F350DB6E9A4}"/>
                </a:ext>
              </a:extLst>
            </p:cNvPr>
            <p:cNvCxnSpPr>
              <a:cxnSpLocks/>
            </p:cNvCxnSpPr>
            <p:nvPr/>
          </p:nvCxnSpPr>
          <p:spPr>
            <a:xfrm>
              <a:off x="3963938" y="1258349"/>
              <a:ext cx="0" cy="55199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5CB2986-D4F8-41B6-A098-E3F17B880E77}"/>
                </a:ext>
              </a:extLst>
            </p:cNvPr>
            <p:cNvSpPr txBox="1"/>
            <p:nvPr/>
          </p:nvSpPr>
          <p:spPr>
            <a:xfrm>
              <a:off x="1828251" y="1264004"/>
              <a:ext cx="2036918" cy="1413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I </a:t>
              </a:r>
              <a:r>
                <a:rPr lang="ru-RU" sz="1400" b="1" dirty="0"/>
                <a:t>этап подтверждающей диагностики</a:t>
              </a:r>
            </a:p>
          </p:txBody>
        </p:sp>
        <p:sp>
          <p:nvSpPr>
            <p:cNvPr id="19" name="Стрелка: вниз 18">
              <a:extLst>
                <a:ext uri="{FF2B5EF4-FFF2-40B4-BE49-F238E27FC236}">
                  <a16:creationId xmlns:a16="http://schemas.microsoft.com/office/drawing/2014/main" id="{02D9DEE8-6A6A-039F-D492-70B5F0FFED5E}"/>
                </a:ext>
              </a:extLst>
            </p:cNvPr>
            <p:cNvSpPr/>
            <p:nvPr/>
          </p:nvSpPr>
          <p:spPr>
            <a:xfrm>
              <a:off x="6384564" y="960950"/>
              <a:ext cx="361935" cy="733481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421EE22-0E27-EBFE-2664-2244124BBAEC}"/>
                </a:ext>
              </a:extLst>
            </p:cNvPr>
            <p:cNvSpPr txBox="1"/>
            <p:nvPr/>
          </p:nvSpPr>
          <p:spPr>
            <a:xfrm>
              <a:off x="4096025" y="2757755"/>
              <a:ext cx="3223598" cy="7753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/>
                <a:t>TREC&lt;</a:t>
              </a:r>
              <a:r>
                <a:rPr lang="ru-RU" sz="1400" dirty="0"/>
                <a:t>100 или</a:t>
              </a:r>
              <a:r>
                <a:rPr lang="en-US" sz="1400" dirty="0"/>
                <a:t> TREC;KREC&lt;100</a:t>
              </a:r>
              <a:endParaRPr lang="ru-RU" sz="14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EEC924D-FF34-0C8E-32C0-1EB46B144054}"/>
                </a:ext>
              </a:extLst>
            </p:cNvPr>
            <p:cNvSpPr txBox="1"/>
            <p:nvPr/>
          </p:nvSpPr>
          <p:spPr>
            <a:xfrm>
              <a:off x="8714685" y="2757755"/>
              <a:ext cx="2571527" cy="7753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/>
                <a:t>&gt;</a:t>
              </a:r>
              <a:r>
                <a:rPr lang="ru-RU" sz="1400" dirty="0"/>
                <a:t>100 копий/10</a:t>
              </a:r>
              <a:r>
                <a:rPr lang="ru-RU" sz="1400" baseline="30000" dirty="0"/>
                <a:t>5</a:t>
              </a:r>
              <a:r>
                <a:rPr lang="ru-RU" sz="1400" dirty="0"/>
                <a:t> клеток</a:t>
              </a:r>
            </a:p>
          </p:txBody>
        </p:sp>
        <p:sp>
          <p:nvSpPr>
            <p:cNvPr id="23" name="Стрелка: вниз 22">
              <a:extLst>
                <a:ext uri="{FF2B5EF4-FFF2-40B4-BE49-F238E27FC236}">
                  <a16:creationId xmlns:a16="http://schemas.microsoft.com/office/drawing/2014/main" id="{09A7CF3B-D57E-CFCD-FBD1-065482488F31}"/>
                </a:ext>
              </a:extLst>
            </p:cNvPr>
            <p:cNvSpPr/>
            <p:nvPr/>
          </p:nvSpPr>
          <p:spPr>
            <a:xfrm rot="2492567">
              <a:off x="5707061" y="2159653"/>
              <a:ext cx="361935" cy="733481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29" name="Стрелка: вниз 28">
              <a:extLst>
                <a:ext uri="{FF2B5EF4-FFF2-40B4-BE49-F238E27FC236}">
                  <a16:creationId xmlns:a16="http://schemas.microsoft.com/office/drawing/2014/main" id="{0AA1F166-7C32-D995-6F17-91C547B2CB2D}"/>
                </a:ext>
              </a:extLst>
            </p:cNvPr>
            <p:cNvSpPr/>
            <p:nvPr/>
          </p:nvSpPr>
          <p:spPr>
            <a:xfrm rot="17714324">
              <a:off x="8378147" y="1922815"/>
              <a:ext cx="361935" cy="1203809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68A988-D51A-FD3E-C2B4-5520977FA280}"/>
                </a:ext>
              </a:extLst>
            </p:cNvPr>
            <p:cNvSpPr txBox="1"/>
            <p:nvPr/>
          </p:nvSpPr>
          <p:spPr>
            <a:xfrm>
              <a:off x="10000449" y="1772426"/>
              <a:ext cx="2056454" cy="456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условно здоров</a:t>
              </a:r>
            </a:p>
          </p:txBody>
        </p:sp>
        <p:sp>
          <p:nvSpPr>
            <p:cNvPr id="32" name="Стрелка: вниз 31">
              <a:extLst>
                <a:ext uri="{FF2B5EF4-FFF2-40B4-BE49-F238E27FC236}">
                  <a16:creationId xmlns:a16="http://schemas.microsoft.com/office/drawing/2014/main" id="{DC187FC8-C75F-EBAF-AE26-E6BDEF46FCA9}"/>
                </a:ext>
              </a:extLst>
            </p:cNvPr>
            <p:cNvSpPr/>
            <p:nvPr/>
          </p:nvSpPr>
          <p:spPr>
            <a:xfrm>
              <a:off x="5526093" y="3510200"/>
              <a:ext cx="361935" cy="61481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26A55ADE-2F67-47B4-2ECD-4BE9F825629F}"/>
                </a:ext>
              </a:extLst>
            </p:cNvPr>
            <p:cNvCxnSpPr>
              <a:cxnSpLocks/>
            </p:cNvCxnSpPr>
            <p:nvPr/>
          </p:nvCxnSpPr>
          <p:spPr>
            <a:xfrm>
              <a:off x="1721141" y="3410999"/>
              <a:ext cx="10182837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769F429-25F5-B636-2566-09602EEFAA86}"/>
                </a:ext>
              </a:extLst>
            </p:cNvPr>
            <p:cNvSpPr txBox="1"/>
            <p:nvPr/>
          </p:nvSpPr>
          <p:spPr>
            <a:xfrm>
              <a:off x="1774187" y="3939481"/>
              <a:ext cx="2036918" cy="1413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II </a:t>
              </a:r>
              <a:r>
                <a:rPr lang="ru-RU" sz="1400" b="1" dirty="0"/>
                <a:t>этап подтверждающей диагностики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F7FDA76-89CD-C80F-9B73-392CE07D216B}"/>
                </a:ext>
              </a:extLst>
            </p:cNvPr>
            <p:cNvSpPr txBox="1"/>
            <p:nvPr/>
          </p:nvSpPr>
          <p:spPr>
            <a:xfrm>
              <a:off x="6981162" y="2927612"/>
              <a:ext cx="1476385" cy="4560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/>
                <a:t>KREC&lt;</a:t>
              </a:r>
              <a:r>
                <a:rPr lang="ru-RU" sz="1400" dirty="0"/>
                <a:t>100</a:t>
              </a:r>
            </a:p>
          </p:txBody>
        </p:sp>
        <p:sp>
          <p:nvSpPr>
            <p:cNvPr id="39" name="Стрелка: вниз 38">
              <a:extLst>
                <a:ext uri="{FF2B5EF4-FFF2-40B4-BE49-F238E27FC236}">
                  <a16:creationId xmlns:a16="http://schemas.microsoft.com/office/drawing/2014/main" id="{98923699-8F7A-4394-F53E-970B42856ABD}"/>
                </a:ext>
              </a:extLst>
            </p:cNvPr>
            <p:cNvSpPr/>
            <p:nvPr/>
          </p:nvSpPr>
          <p:spPr>
            <a:xfrm rot="3885676" flipV="1">
              <a:off x="10402811" y="1888984"/>
              <a:ext cx="361935" cy="1203809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40" name="Стрелка: вниз 39">
              <a:extLst>
                <a:ext uri="{FF2B5EF4-FFF2-40B4-BE49-F238E27FC236}">
                  <a16:creationId xmlns:a16="http://schemas.microsoft.com/office/drawing/2014/main" id="{F4D00586-E85F-907A-E333-3A07074E08D0}"/>
                </a:ext>
              </a:extLst>
            </p:cNvPr>
            <p:cNvSpPr/>
            <p:nvPr/>
          </p:nvSpPr>
          <p:spPr>
            <a:xfrm rot="18410549">
              <a:off x="7174605" y="2034434"/>
              <a:ext cx="361935" cy="100627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7191510-4E7B-8163-1EB6-F0D1859E76D3}"/>
                </a:ext>
              </a:extLst>
            </p:cNvPr>
            <p:cNvSpPr txBox="1"/>
            <p:nvPr/>
          </p:nvSpPr>
          <p:spPr>
            <a:xfrm>
              <a:off x="4379429" y="4171307"/>
              <a:ext cx="2601733" cy="456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ИФТ, </a:t>
              </a:r>
              <a:r>
                <a:rPr lang="en-US" sz="1400" dirty="0"/>
                <a:t>FISH </a:t>
              </a:r>
              <a:r>
                <a:rPr lang="ru-RU" sz="1400" dirty="0"/>
                <a:t>на </a:t>
              </a:r>
              <a:r>
                <a:rPr lang="en-US" sz="1400" dirty="0"/>
                <a:t>22q11.2</a:t>
              </a:r>
              <a:endParaRPr lang="ru-RU" sz="14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6324AAD-B96B-E320-F3F1-C4B0AAC2BA2C}"/>
                </a:ext>
              </a:extLst>
            </p:cNvPr>
            <p:cNvSpPr txBox="1"/>
            <p:nvPr/>
          </p:nvSpPr>
          <p:spPr>
            <a:xfrm>
              <a:off x="6867458" y="4171307"/>
              <a:ext cx="2371326" cy="456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/>
                <a:t>ИФТ, </a:t>
              </a:r>
              <a:r>
                <a:rPr lang="en-US" sz="1400" dirty="0"/>
                <a:t>FISH </a:t>
              </a:r>
              <a:r>
                <a:rPr lang="ru-RU" sz="1400" dirty="0"/>
                <a:t>на </a:t>
              </a:r>
              <a:r>
                <a:rPr lang="en-US" sz="1400" dirty="0"/>
                <a:t>21 </a:t>
              </a:r>
              <a:r>
                <a:rPr lang="ru-RU" sz="1400" dirty="0"/>
                <a:t>хр.</a:t>
              </a:r>
            </a:p>
          </p:txBody>
        </p:sp>
        <p:sp>
          <p:nvSpPr>
            <p:cNvPr id="44" name="Стрелка: вниз 43">
              <a:extLst>
                <a:ext uri="{FF2B5EF4-FFF2-40B4-BE49-F238E27FC236}">
                  <a16:creationId xmlns:a16="http://schemas.microsoft.com/office/drawing/2014/main" id="{8629E919-89BE-3E8F-D428-C79DB6A31028}"/>
                </a:ext>
              </a:extLst>
            </p:cNvPr>
            <p:cNvSpPr/>
            <p:nvPr/>
          </p:nvSpPr>
          <p:spPr>
            <a:xfrm>
              <a:off x="7598653" y="3533058"/>
              <a:ext cx="361935" cy="61481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7348BAF-D4E7-88DA-F682-D11B39FFCE7A}"/>
                </a:ext>
              </a:extLst>
            </p:cNvPr>
            <p:cNvSpPr txBox="1"/>
            <p:nvPr/>
          </p:nvSpPr>
          <p:spPr>
            <a:xfrm>
              <a:off x="10022581" y="4147868"/>
              <a:ext cx="1881397" cy="1094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/>
                <a:t>Если ИФТ норма: только </a:t>
              </a:r>
              <a:r>
                <a:rPr lang="en-US" sz="1400" dirty="0"/>
                <a:t>FISH</a:t>
              </a:r>
              <a:endParaRPr lang="ru-RU" sz="1400" dirty="0"/>
            </a:p>
          </p:txBody>
        </p:sp>
        <p:sp>
          <p:nvSpPr>
            <p:cNvPr id="46" name="Стрелка: вниз 45">
              <a:extLst>
                <a:ext uri="{FF2B5EF4-FFF2-40B4-BE49-F238E27FC236}">
                  <a16:creationId xmlns:a16="http://schemas.microsoft.com/office/drawing/2014/main" id="{45661403-7A86-3B88-7C61-BFA2E9945685}"/>
                </a:ext>
              </a:extLst>
            </p:cNvPr>
            <p:cNvSpPr/>
            <p:nvPr/>
          </p:nvSpPr>
          <p:spPr>
            <a:xfrm rot="5400000" flipV="1">
              <a:off x="9255461" y="4052847"/>
              <a:ext cx="361935" cy="786515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 dirty="0"/>
            </a:p>
          </p:txBody>
        </p:sp>
        <p:sp>
          <p:nvSpPr>
            <p:cNvPr id="47" name="Стрелка: вниз 46">
              <a:extLst>
                <a:ext uri="{FF2B5EF4-FFF2-40B4-BE49-F238E27FC236}">
                  <a16:creationId xmlns:a16="http://schemas.microsoft.com/office/drawing/2014/main" id="{493C20CF-4B12-BA91-C14E-788C35B72AB1}"/>
                </a:ext>
              </a:extLst>
            </p:cNvPr>
            <p:cNvSpPr/>
            <p:nvPr/>
          </p:nvSpPr>
          <p:spPr>
            <a:xfrm>
              <a:off x="5526093" y="4662549"/>
              <a:ext cx="361935" cy="56051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4FA8026-F580-24FA-225E-6C3654067846}"/>
                </a:ext>
              </a:extLst>
            </p:cNvPr>
            <p:cNvSpPr txBox="1"/>
            <p:nvPr/>
          </p:nvSpPr>
          <p:spPr>
            <a:xfrm>
              <a:off x="4955091" y="5300947"/>
              <a:ext cx="1791464" cy="456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FISH </a:t>
              </a:r>
              <a:r>
                <a:rPr lang="ru-RU" sz="1400" dirty="0"/>
                <a:t>на </a:t>
              </a:r>
              <a:r>
                <a:rPr lang="en-US" sz="1400" dirty="0"/>
                <a:t>21 </a:t>
              </a:r>
              <a:r>
                <a:rPr lang="ru-RU" sz="1400" dirty="0"/>
                <a:t>хр.</a:t>
              </a:r>
            </a:p>
          </p:txBody>
        </p:sp>
        <p:sp>
          <p:nvSpPr>
            <p:cNvPr id="49" name="Стрелка: вниз 48">
              <a:extLst>
                <a:ext uri="{FF2B5EF4-FFF2-40B4-BE49-F238E27FC236}">
                  <a16:creationId xmlns:a16="http://schemas.microsoft.com/office/drawing/2014/main" id="{1FAB164B-7DC1-1B91-C430-4CD37890FEAE}"/>
                </a:ext>
              </a:extLst>
            </p:cNvPr>
            <p:cNvSpPr/>
            <p:nvPr/>
          </p:nvSpPr>
          <p:spPr>
            <a:xfrm>
              <a:off x="5525240" y="5717459"/>
              <a:ext cx="361935" cy="61481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50" name="Стрелка: вниз 49">
              <a:extLst>
                <a:ext uri="{FF2B5EF4-FFF2-40B4-BE49-F238E27FC236}">
                  <a16:creationId xmlns:a16="http://schemas.microsoft.com/office/drawing/2014/main" id="{768BF5B1-E750-0751-B6F4-F939FC8EC91D}"/>
                </a:ext>
              </a:extLst>
            </p:cNvPr>
            <p:cNvSpPr/>
            <p:nvPr/>
          </p:nvSpPr>
          <p:spPr>
            <a:xfrm>
              <a:off x="7597800" y="4560632"/>
              <a:ext cx="361935" cy="1794495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4729222-6D10-ADE6-486E-7F160B0D807B}"/>
                </a:ext>
              </a:extLst>
            </p:cNvPr>
            <p:cNvSpPr txBox="1"/>
            <p:nvPr/>
          </p:nvSpPr>
          <p:spPr>
            <a:xfrm>
              <a:off x="4349696" y="6430099"/>
              <a:ext cx="4473196" cy="456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NGS </a:t>
              </a:r>
              <a:r>
                <a:rPr lang="ru-RU" sz="1400" dirty="0"/>
                <a:t>секвенирование «клин. </a:t>
              </a:r>
              <a:r>
                <a:rPr lang="ru-RU" sz="1400" dirty="0" err="1"/>
                <a:t>экзома</a:t>
              </a:r>
              <a:r>
                <a:rPr lang="ru-RU" sz="1400" dirty="0"/>
                <a:t>»</a:t>
              </a:r>
            </a:p>
          </p:txBody>
        </p:sp>
        <p:sp>
          <p:nvSpPr>
            <p:cNvPr id="52" name="Стрелка: вниз 51">
              <a:extLst>
                <a:ext uri="{FF2B5EF4-FFF2-40B4-BE49-F238E27FC236}">
                  <a16:creationId xmlns:a16="http://schemas.microsoft.com/office/drawing/2014/main" id="{B9D2800C-BDD7-CCE4-0033-F1746BDA9E20}"/>
                </a:ext>
              </a:extLst>
            </p:cNvPr>
            <p:cNvSpPr/>
            <p:nvPr/>
          </p:nvSpPr>
          <p:spPr>
            <a:xfrm rot="5400000" flipV="1">
              <a:off x="9587354" y="5680932"/>
              <a:ext cx="361935" cy="1881397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A6D6B8D-3C3B-151D-9A89-3F195F401AFD}"/>
                </a:ext>
              </a:extLst>
            </p:cNvPr>
            <p:cNvSpPr txBox="1"/>
            <p:nvPr/>
          </p:nvSpPr>
          <p:spPr>
            <a:xfrm>
              <a:off x="10616532" y="6211669"/>
              <a:ext cx="1575468" cy="775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Пересмотр данных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389C6E8-1CF0-D1A9-046F-E480B0104BDF}"/>
                </a:ext>
              </a:extLst>
            </p:cNvPr>
            <p:cNvSpPr txBox="1"/>
            <p:nvPr/>
          </p:nvSpPr>
          <p:spPr>
            <a:xfrm>
              <a:off x="8897842" y="5563583"/>
              <a:ext cx="1575468" cy="1094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/>
                <a:t>При наличии показаний</a:t>
              </a:r>
            </a:p>
          </p:txBody>
        </p:sp>
        <p:pic>
          <p:nvPicPr>
            <p:cNvPr id="55" name="Рисунок 54">
              <a:extLst>
                <a:ext uri="{FF2B5EF4-FFF2-40B4-BE49-F238E27FC236}">
                  <a16:creationId xmlns:a16="http://schemas.microsoft.com/office/drawing/2014/main" id="{4D1316B6-1400-D3D1-DEDC-83AF9B0C9F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35385" y="2683388"/>
              <a:ext cx="668125" cy="440678"/>
            </a:xfrm>
            <a:prstGeom prst="rect">
              <a:avLst/>
            </a:prstGeom>
          </p:spPr>
        </p:pic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01E8F185-AB51-DD40-8F29-25908AAD4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56593" y="5289241"/>
              <a:ext cx="661294" cy="619528"/>
            </a:xfrm>
            <a:prstGeom prst="rect">
              <a:avLst/>
            </a:prstGeom>
          </p:spPr>
        </p:pic>
        <p:pic>
          <p:nvPicPr>
            <p:cNvPr id="57" name="Рисунок 56">
              <a:extLst>
                <a:ext uri="{FF2B5EF4-FFF2-40B4-BE49-F238E27FC236}">
                  <a16:creationId xmlns:a16="http://schemas.microsoft.com/office/drawing/2014/main" id="{C202C65E-3796-0658-0AE3-0C6A630B3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69448" y="5321230"/>
              <a:ext cx="668125" cy="440678"/>
            </a:xfrm>
            <a:prstGeom prst="rect">
              <a:avLst/>
            </a:prstGeom>
          </p:spPr>
        </p:pic>
        <p:pic>
          <p:nvPicPr>
            <p:cNvPr id="2" name="Picture 6">
              <a:extLst>
                <a:ext uri="{FF2B5EF4-FFF2-40B4-BE49-F238E27FC236}">
                  <a16:creationId xmlns:a16="http://schemas.microsoft.com/office/drawing/2014/main" id="{C88B161F-2E32-3945-B771-8CA66F0186E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-648"/>
            <a:stretch/>
          </p:blipFill>
          <p:spPr bwMode="auto">
            <a:xfrm>
              <a:off x="8470811" y="1383632"/>
              <a:ext cx="1184943" cy="935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EDTA Vacutainer Decal">
              <a:extLst>
                <a:ext uri="{FF2B5EF4-FFF2-40B4-BE49-F238E27FC236}">
                  <a16:creationId xmlns:a16="http://schemas.microsoft.com/office/drawing/2014/main" id="{41F779FF-3D87-A77C-E855-BDF145DD0B9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31" r="37928"/>
            <a:stretch/>
          </p:blipFill>
          <p:spPr bwMode="auto">
            <a:xfrm>
              <a:off x="8395505" y="3435972"/>
              <a:ext cx="175351" cy="821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2" descr="EDTA Vacutainer Decal">
              <a:extLst>
                <a:ext uri="{FF2B5EF4-FFF2-40B4-BE49-F238E27FC236}">
                  <a16:creationId xmlns:a16="http://schemas.microsoft.com/office/drawing/2014/main" id="{7602FFA7-1FE2-05F1-F1CB-9F43DCB3B7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76" r="37584"/>
            <a:stretch/>
          </p:blipFill>
          <p:spPr bwMode="auto">
            <a:xfrm>
              <a:off x="8655631" y="3443475"/>
              <a:ext cx="180270" cy="821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1C909EF8-4FC0-2376-E01B-B38943E67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9224" y="5457879"/>
              <a:ext cx="1458018" cy="146217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B419E6-1FCC-B31F-9768-973D40F662C2}"/>
                </a:ext>
              </a:extLst>
            </p:cNvPr>
            <p:cNvSpPr txBox="1"/>
            <p:nvPr/>
          </p:nvSpPr>
          <p:spPr>
            <a:xfrm>
              <a:off x="297677" y="3489295"/>
              <a:ext cx="1419414" cy="2052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/>
                <a:t>ФГБНУ «МГНЦ» + НМИЦ ДГОИ им. Д. Рогачева</a:t>
              </a: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41E0D18-4EC1-45B0-9181-5D98C952B586}"/>
              </a:ext>
            </a:extLst>
          </p:cNvPr>
          <p:cNvSpPr/>
          <p:nvPr/>
        </p:nvSpPr>
        <p:spPr>
          <a:xfrm>
            <a:off x="7950544" y="2241352"/>
            <a:ext cx="395106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1400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Неонатальный скрининг состоит из двух этапов: выявление лиц группы риска и подтверждающую диагностику. Современная генетическая диагностика позволяет установить точную причину заболевания — конкретный генетический вариант, который привел к наследственному заболеванию. Второй этап скрининга на первичные иммунодефициты, при необходимости, включает </a:t>
            </a:r>
            <a:r>
              <a:rPr lang="ru-RU" sz="1400" kern="1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полноэкзомное</a:t>
            </a:r>
            <a:r>
              <a:rPr lang="ru-RU" sz="1400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секвенирование и установление точного молекулярно-генетического диагноза. Следует помнить, что обследование пациента не заканчивается выявлением генетического заболевания и позволяет осуществить медико-генетическое консультирование семьи. Особого внимания заслуживают случаи, когда обследование ребенка и родителей разобщено – например, при использовании донорского материала при планировании беременности.</a:t>
            </a:r>
            <a:endParaRPr lang="ru-RU" sz="1400" kern="100" dirty="0">
              <a:effectLst/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A746CF4-FF36-4C6B-9107-1C6750FE749C}"/>
              </a:ext>
            </a:extLst>
          </p:cNvPr>
          <p:cNvSpPr/>
          <p:nvPr/>
        </p:nvSpPr>
        <p:spPr>
          <a:xfrm>
            <a:off x="445666" y="683165"/>
            <a:ext cx="113003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1400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Неонатальный скрининг — массовое обследование новорожденных на наследственные заболевания, раннее выявление которых может привести к назначению </a:t>
            </a:r>
            <a:r>
              <a:rPr lang="ru-RU" sz="1400" kern="1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таргетной</a:t>
            </a:r>
            <a:r>
              <a:rPr lang="ru-RU" sz="1400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терапии, изменить течение заболевания, предотвратить негативные последствия генетической патологии и последующую инвалидизацию. С января 2023 г. на территории Российской Федерации (РФ) проводится расширенный неонатальный скрининг (РНС), включающий в себя определение маркеров TREC/KREС, их снижение позволяет в первую очередь заподозрить тяжелую комбинированную иммунную недостаточность (ТКИН), другие формы Т-клеточных иммунодефицитов и </a:t>
            </a:r>
            <a:r>
              <a:rPr lang="ru-RU" sz="1400" kern="100" dirty="0" err="1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агаммаглобулинемию</a:t>
            </a:r>
            <a:r>
              <a:rPr lang="ru-RU" sz="1400" kern="1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(АГГ) до развития тяжелых инфекционных осложнений. </a:t>
            </a:r>
          </a:p>
        </p:txBody>
      </p:sp>
      <p:sp>
        <p:nvSpPr>
          <p:cNvPr id="58" name="Заголовок 1">
            <a:extLst>
              <a:ext uri="{FF2B5EF4-FFF2-40B4-BE49-F238E27FC236}">
                <a16:creationId xmlns:a16="http://schemas.microsoft.com/office/drawing/2014/main" id="{B749C134-E693-4349-B9BC-8B04F9ED34C8}"/>
              </a:ext>
            </a:extLst>
          </p:cNvPr>
          <p:cNvSpPr txBox="1">
            <a:spLocks/>
          </p:cNvSpPr>
          <p:nvPr/>
        </p:nvSpPr>
        <p:spPr>
          <a:xfrm>
            <a:off x="776548" y="-501783"/>
            <a:ext cx="10515600" cy="1326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6000" b="1" kern="1200" dirty="0">
                <a:solidFill>
                  <a:srgbClr val="327AB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ru-RU" sz="3200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Актуальность</a:t>
            </a:r>
            <a:endParaRPr lang="ru-RU" sz="3200" dirty="0">
              <a:solidFill>
                <a:srgbClr val="0C54A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50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A34915-663A-4676-8951-907E35C2F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878" y="322362"/>
            <a:ext cx="9804744" cy="132795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Цель исследования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-</a:t>
            </a:r>
            <a:r>
              <a:rPr lang="ru-RU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описать клинический случай ребенка, родившегося в результате применения ЭКО с донорским материалом</a:t>
            </a:r>
            <a:br>
              <a:rPr lang="ru-RU" dirty="0"/>
            </a:br>
            <a:r>
              <a:rPr lang="ru-RU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Методы: 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анализ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TREC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, </a:t>
            </a:r>
            <a:r>
              <a:rPr lang="en-US" dirty="0">
                <a:solidFill>
                  <a:srgbClr val="000000"/>
                </a:solidFill>
                <a:latin typeface="Roboto"/>
              </a:rPr>
              <a:t>KRE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С, ИФТ, </a:t>
            </a:r>
            <a:r>
              <a:rPr lang="ru-RU" dirty="0" err="1">
                <a:solidFill>
                  <a:srgbClr val="000000"/>
                </a:solidFill>
                <a:latin typeface="Roboto"/>
              </a:rPr>
              <a:t>полноэкзомное</a:t>
            </a:r>
            <a:r>
              <a:rPr lang="ru-RU" dirty="0">
                <a:solidFill>
                  <a:srgbClr val="000000"/>
                </a:solidFill>
                <a:latin typeface="Roboto"/>
              </a:rPr>
              <a:t> секвенирование</a:t>
            </a:r>
            <a:br>
              <a:rPr lang="ru-RU" dirty="0"/>
            </a:br>
            <a:endParaRPr lang="ru-RU" dirty="0">
              <a:solidFill>
                <a:srgbClr val="0C54A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C8B108-2B2D-43A1-B398-4C0477161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437" y="2135018"/>
            <a:ext cx="5823763" cy="4509129"/>
          </a:xfrm>
          <a:prstGeom prst="rect">
            <a:avLst/>
          </a:prstGeom>
        </p:spPr>
      </p:pic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3C2776C8-3247-4041-A32D-9B8FE11088CE}"/>
              </a:ext>
            </a:extLst>
          </p:cNvPr>
          <p:cNvSpPr/>
          <p:nvPr/>
        </p:nvSpPr>
        <p:spPr>
          <a:xfrm rot="16200000">
            <a:off x="6656082" y="3374465"/>
            <a:ext cx="861173" cy="7850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64195E-8A93-4751-81D5-0D3E5D4EB6C0}"/>
              </a:ext>
            </a:extLst>
          </p:cNvPr>
          <p:cNvSpPr txBox="1"/>
          <p:nvPr/>
        </p:nvSpPr>
        <p:spPr>
          <a:xfrm>
            <a:off x="6769045" y="5859056"/>
            <a:ext cx="4793428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133" dirty="0"/>
              <a:t>Значительное снижение числа </a:t>
            </a:r>
            <a:r>
              <a:rPr lang="en-US" sz="2133" dirty="0"/>
              <a:t>B </a:t>
            </a:r>
            <a:r>
              <a:rPr lang="ru-RU" sz="2133" dirty="0"/>
              <a:t>клеток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BDE2439-A9EC-449E-80B1-85C006352392}"/>
              </a:ext>
            </a:extLst>
          </p:cNvPr>
          <p:cNvSpPr/>
          <p:nvPr/>
        </p:nvSpPr>
        <p:spPr>
          <a:xfrm>
            <a:off x="847437" y="161582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C54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Определение </a:t>
            </a:r>
            <a:r>
              <a:rPr lang="ru-RU" dirty="0" err="1">
                <a:solidFill>
                  <a:srgbClr val="0C54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субпопуляционного</a:t>
            </a:r>
            <a:r>
              <a:rPr lang="ru-RU" dirty="0">
                <a:solidFill>
                  <a:srgbClr val="0C54A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состава лимфоцитов периферической крови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3AE85E6-97D7-4DD4-BA8B-C7896E7605CD}"/>
              </a:ext>
            </a:extLst>
          </p:cNvPr>
          <p:cNvSpPr/>
          <p:nvPr/>
        </p:nvSpPr>
        <p:spPr>
          <a:xfrm>
            <a:off x="7502138" y="2949888"/>
            <a:ext cx="3842425" cy="1634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>
                <a:latin typeface="Helvetica" panose="020B0604020202020204" pitchFamily="34" charset="0"/>
                <a:cs typeface="Helvetica" panose="020B0604020202020204" pitchFamily="34" charset="0"/>
              </a:rPr>
              <a:t>Полноэкзомное</a:t>
            </a:r>
            <a:r>
              <a:rPr lang="ru-RU" sz="3200" b="1" dirty="0">
                <a:latin typeface="Helvetica" panose="020B0604020202020204" pitchFamily="34" charset="0"/>
                <a:cs typeface="Helvetica" panose="020B0604020202020204" pitchFamily="34" charset="0"/>
              </a:rPr>
              <a:t> секвенирование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3CB45FB3-F059-4AC9-8CE7-596D487CA533}"/>
              </a:ext>
            </a:extLst>
          </p:cNvPr>
          <p:cNvCxnSpPr/>
          <p:nvPr/>
        </p:nvCxnSpPr>
        <p:spPr>
          <a:xfrm>
            <a:off x="6769045" y="5859056"/>
            <a:ext cx="0" cy="7684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EF8CBB0-FEBE-4F75-95F6-AE59948ECEF8}"/>
              </a:ext>
            </a:extLst>
          </p:cNvPr>
          <p:cNvSpPr/>
          <p:nvPr/>
        </p:nvSpPr>
        <p:spPr>
          <a:xfrm>
            <a:off x="7405037" y="1288429"/>
            <a:ext cx="40366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Клинический случай: новорожденный мальчик</a:t>
            </a:r>
            <a:r>
              <a:rPr lang="en-US" sz="2800" b="1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KREC - 0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57413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" descr="preencoded.png">
            <a:extLst>
              <a:ext uri="{FF2B5EF4-FFF2-40B4-BE49-F238E27FC236}">
                <a16:creationId xmlns:a16="http://schemas.microsoft.com/office/drawing/2014/main" id="{1839D235-4F71-D955-B4EF-D769DC983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2000" y="889000"/>
            <a:ext cx="10668000" cy="19050"/>
          </a:xfrm>
          <a:prstGeom prst="rect">
            <a:avLst/>
          </a:prstGeom>
        </p:spPr>
      </p:pic>
      <p:sp>
        <p:nvSpPr>
          <p:cNvPr id="9" name="Заголовок 2">
            <a:extLst>
              <a:ext uri="{FF2B5EF4-FFF2-40B4-BE49-F238E27FC236}">
                <a16:creationId xmlns:a16="http://schemas.microsoft.com/office/drawing/2014/main" id="{27DBF771-3ADB-8613-6DCA-7DF294D2E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595"/>
            <a:ext cx="10515600" cy="1326091"/>
          </a:xfrm>
        </p:spPr>
        <p:txBody>
          <a:bodyPr/>
          <a:lstStyle/>
          <a:p>
            <a:r>
              <a:rPr lang="ru-RU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Клинический случай: новорожденный мальчик</a:t>
            </a:r>
            <a:r>
              <a:rPr lang="en-US" dirty="0">
                <a:solidFill>
                  <a:srgbClr val="0C54A0"/>
                </a:solidFill>
                <a:latin typeface="Helvetica" panose="020B0604020202020204" pitchFamily="34" charset="0"/>
                <a:ea typeface="Tahoma" panose="020B0604030504040204" pitchFamily="34" charset="0"/>
                <a:cs typeface="Helvetica" panose="020B0604020202020204" pitchFamily="34" charset="0"/>
              </a:rPr>
              <a:t>, KREC - 0</a:t>
            </a:r>
            <a:endParaRPr lang="ru-RU" dirty="0">
              <a:solidFill>
                <a:srgbClr val="0C54A0"/>
              </a:solidFill>
              <a:latin typeface="Helvetica" panose="020B0604020202020204" pitchFamily="34" charset="0"/>
              <a:ea typeface="Tahom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B61FA677-0F70-452E-9BF6-60605DC57D16}"/>
              </a:ext>
            </a:extLst>
          </p:cNvPr>
          <p:cNvSpPr/>
          <p:nvPr/>
        </p:nvSpPr>
        <p:spPr>
          <a:xfrm>
            <a:off x="8093392" y="4387371"/>
            <a:ext cx="27176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PAT </a:t>
            </a:r>
            <a:r>
              <a:rPr lang="en-US" sz="1600" dirty="0" err="1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hmz</a:t>
            </a:r>
            <a:r>
              <a:rPr lang="en-US" sz="1600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BTK c.1103-1G&gt;C</a:t>
            </a:r>
            <a:endParaRPr lang="ru-RU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668AFAF1-6228-4083-A37B-5A23694BA3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77" t="16289" r="4215" b="8523"/>
          <a:stretch/>
        </p:blipFill>
        <p:spPr>
          <a:xfrm>
            <a:off x="8072686" y="3786361"/>
            <a:ext cx="3876240" cy="333840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46089DD-6091-4230-AB6D-63E990D708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3392" y="4776115"/>
            <a:ext cx="3772427" cy="143530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44E6373-3D7A-49F2-85FD-FFE7F8B46306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477750"/>
            <a:ext cx="5320665" cy="3864240"/>
          </a:xfrm>
          <a:prstGeom prst="rect">
            <a:avLst/>
          </a:prstGeom>
          <a:noFill/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9DF852D-763F-B878-367A-0EAA99A8CF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1449" y="2237096"/>
            <a:ext cx="4201111" cy="116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5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B8674-841E-4B47-90CE-F4852DCCA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09" y="1557822"/>
            <a:ext cx="10972800" cy="1259269"/>
          </a:xfrm>
        </p:spPr>
        <p:txBody>
          <a:bodyPr/>
          <a:lstStyle/>
          <a:p>
            <a:r>
              <a:rPr lang="ru-RU" sz="3200" dirty="0">
                <a:latin typeface="Helvetica" panose="020B0604020202020204" pitchFamily="34" charset="0"/>
                <a:cs typeface="Helvetica" panose="020B0604020202020204" pitchFamily="34" charset="0"/>
              </a:rPr>
              <a:t>Объем генетического </a:t>
            </a:r>
            <a:r>
              <a:rPr lang="ru-RU" sz="3200" dirty="0" err="1">
                <a:latin typeface="Helvetica" panose="020B0604020202020204" pitchFamily="34" charset="0"/>
                <a:cs typeface="Helvetica" panose="020B0604020202020204" pitchFamily="34" charset="0"/>
              </a:rPr>
              <a:t>преконцепционного</a:t>
            </a:r>
            <a:r>
              <a:rPr lang="ru-RU" sz="3200" dirty="0">
                <a:latin typeface="Helvetica" panose="020B0604020202020204" pitchFamily="34" charset="0"/>
                <a:cs typeface="Helvetica" panose="020B0604020202020204" pitchFamily="34" charset="0"/>
              </a:rPr>
              <a:t> скрининга</a:t>
            </a:r>
            <a:r>
              <a:rPr lang="en-US" sz="32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ru-RU" sz="3200" dirty="0">
                <a:latin typeface="Helvetica" panose="020B0604020202020204" pitchFamily="34" charset="0"/>
                <a:cs typeface="Helvetica" panose="020B0604020202020204" pitchFamily="34" charset="0"/>
              </a:rPr>
              <a:t>для доноров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A3FE895-DDB5-4CDB-83DC-0819CA45C7A4}"/>
              </a:ext>
            </a:extLst>
          </p:cNvPr>
          <p:cNvSpPr/>
          <p:nvPr/>
        </p:nvSpPr>
        <p:spPr>
          <a:xfrm>
            <a:off x="1937084" y="2919937"/>
            <a:ext cx="8951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Roboto"/>
              </a:rPr>
              <a:t>В эру современных технологий высокопроизводительного секвенирования (NGS,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next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generation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sequencing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) можно рассмотреть возможность расширения обследования доноров гамет на носительство моногенных заболеваний в рамках </a:t>
            </a:r>
            <a:r>
              <a:rPr lang="ru-RU" sz="2400" dirty="0" err="1">
                <a:solidFill>
                  <a:srgbClr val="000000"/>
                </a:solidFill>
                <a:latin typeface="Roboto"/>
              </a:rPr>
              <a:t>преконцепционного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 скрининга, что становится еще более актуальной задачей в связи с тем, что </a:t>
            </a:r>
            <a:r>
              <a:rPr lang="ru-RU" sz="2400" b="1" dirty="0">
                <a:solidFill>
                  <a:srgbClr val="000000"/>
                </a:solidFill>
                <a:latin typeface="Roboto"/>
              </a:rPr>
              <a:t>от донора гамет в среднем рождается больше детей</a:t>
            </a:r>
            <a:r>
              <a:rPr lang="ru-RU" sz="2400" dirty="0">
                <a:solidFill>
                  <a:srgbClr val="000000"/>
                </a:solidFill>
                <a:latin typeface="Roboto"/>
              </a:rPr>
              <a:t>, чем суммарный коэффициент рождаемости в популяции.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22984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4772</TotalTime>
  <Words>659</Words>
  <Application>Microsoft Office PowerPoint</Application>
  <PresentationFormat>Широкоэкранный</PresentationFormat>
  <Paragraphs>38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ＭＳ 明朝</vt:lpstr>
      <vt:lpstr>Arial</vt:lpstr>
      <vt:lpstr>Calibri</vt:lpstr>
      <vt:lpstr>Helvetica</vt:lpstr>
      <vt:lpstr>Montserrat Bold</vt:lpstr>
      <vt:lpstr>Roboto</vt:lpstr>
      <vt:lpstr>Tahoma</vt:lpstr>
      <vt:lpstr>Times New Roman</vt:lpstr>
      <vt:lpstr>Тема Office</vt:lpstr>
      <vt:lpstr>1_Тема Office</vt:lpstr>
      <vt:lpstr>К вопросу о перспективах преконцепционного скрининга доноров гамет в эру расширенного неонатального</vt:lpstr>
      <vt:lpstr>Презентация PowerPoint</vt:lpstr>
      <vt:lpstr>Цель исследования - описать клинический случай ребенка, родившегося в результате применения ЭКО с донорским материалом Методы: анализ TREC, KREС, ИФТ, полноэкзомное секвенирование </vt:lpstr>
      <vt:lpstr>Клинический случай: новорожденный мальчик, KREC - 0</vt:lpstr>
      <vt:lpstr>Объем генетического преконцепционного скрининга для доноров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Bashlykevich, Anastasiya [JANRU]</dc:creator>
  <cp:lastModifiedBy>Мария Амплеева</cp:lastModifiedBy>
  <cp:revision>71</cp:revision>
  <dcterms:created xsi:type="dcterms:W3CDTF">2022-08-30T07:33:57Z</dcterms:created>
  <dcterms:modified xsi:type="dcterms:W3CDTF">2025-04-25T16:50:33Z</dcterms:modified>
</cp:coreProperties>
</file>