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Palatino Linotype"/>
      <p:regular r:id="rId7"/>
      <p:bold r:id="rId8"/>
      <p:italic r:id="rId9"/>
      <p:boldItalic r:id="rId10"/>
    </p:embeddedFon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font" Target="fonts/PalatinoLinotype-boldItalic.fntdata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alatinoLinotype-italic.fntdata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alatinoLinotype-regular.fntdata"/><Relationship Id="rId8" Type="http://schemas.openxmlformats.org/officeDocument/2006/relationships/font" Target="fonts/PalatinoLinotyp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457201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714750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722313" y="1028701"/>
            <a:ext cx="7772400" cy="18788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22313" y="3051573"/>
            <a:ext cx="7772400" cy="8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" name="Google Shape;40;p5"/>
          <p:cNvSpPr txBox="1"/>
          <p:nvPr>
            <p:ph idx="2" type="body"/>
          </p:nvPr>
        </p:nvSpPr>
        <p:spPr>
          <a:xfrm>
            <a:off x="365760" y="1200150"/>
            <a:ext cx="4041648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200150"/>
            <a:ext cx="40401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648201" y="1200150"/>
            <a:ext cx="4041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3" type="body"/>
          </p:nvPr>
        </p:nvSpPr>
        <p:spPr>
          <a:xfrm>
            <a:off x="457200" y="1659636"/>
            <a:ext cx="4041648" cy="2935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4" type="body"/>
          </p:nvPr>
        </p:nvSpPr>
        <p:spPr>
          <a:xfrm>
            <a:off x="4672584" y="1659637"/>
            <a:ext cx="4041648" cy="2934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5907088" y="200025"/>
            <a:ext cx="3008313" cy="1571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719138" y="204788"/>
            <a:ext cx="4995863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5907088" y="1828801"/>
            <a:ext cx="3008313" cy="2765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679576" y="171450"/>
            <a:ext cx="5711824" cy="6715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508126" y="857250"/>
            <a:ext cx="6054724" cy="3405783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679576" y="4357688"/>
            <a:ext cx="5711824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jpg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2" Type="http://schemas.openxmlformats.org/officeDocument/2006/relationships/image" Target="../media/image6.png"/><Relationship Id="rId9" Type="http://schemas.openxmlformats.org/officeDocument/2006/relationships/image" Target="../media/image10.jp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8.jpg"/><Relationship Id="rId8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47917" l="13483" r="14732" t="26427"/>
          <a:stretch/>
        </p:blipFill>
        <p:spPr>
          <a:xfrm>
            <a:off x="5292080" y="50859"/>
            <a:ext cx="3762422" cy="756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мгмсу logo"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96" y="41872"/>
            <a:ext cx="664813" cy="72069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16054" y="865624"/>
            <a:ext cx="707622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ФГБОУ ВО МГМСУ им. А.И. Евдокимова Минздрава России </a:t>
            </a:r>
            <a:r>
              <a:rPr b="0" baseline="30000" i="0" lang="ru-RU" sz="1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ФГАОУ ВО Первый МГМУ им. И.М. Сеченова Минздрава России (Сеченовский Университет) </a:t>
            </a:r>
            <a:r>
              <a:rPr baseline="30000"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endParaRPr sz="10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baseline="30000" sz="10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descr="http://ru.x7cpr.com/wp-content/uploads/2019/01/logo-sechenov-new-itog-031-1.png" id="92" name="Google Shape;9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568" y="50859"/>
            <a:ext cx="720691" cy="72069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-180528" y="1733283"/>
            <a:ext cx="4464496" cy="982483"/>
          </a:xfrm>
          <a:prstGeom prst="rect">
            <a:avLst/>
          </a:prstGeom>
          <a:noFill/>
          <a:ln>
            <a:noFill/>
          </a:ln>
        </p:spPr>
        <p:txBody>
          <a:bodyPr anchorCtr="0" anchor="b" bIns="144000" lIns="288000" spcFirstLastPara="1" rIns="288000" wrap="square" tIns="1440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 последние годы в России и за рубежом отмечается неуклонный рост повреждений челюстно-лицевой области. В структуре повреждений костей лицевого черепа переломы средней зоны встречаются в 10-34 % случаев. Определение тактики и объема лечения, в том числе выбор фиксирующих конструкций и способа замещения дефекта кости, остаются актуальной проблемой для врачей челюстно-лицевых хирургов</a:t>
            </a:r>
            <a:endParaRPr sz="10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79512" y="1226303"/>
            <a:ext cx="2664296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288000" spcFirstLastPara="1" rIns="288000" wrap="square" tIns="14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АКТУАЛЬНОСТЬ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-252536" y="2931790"/>
            <a:ext cx="4536504" cy="792088"/>
          </a:xfrm>
          <a:prstGeom prst="rect">
            <a:avLst/>
          </a:prstGeom>
          <a:noFill/>
          <a:ln>
            <a:noFill/>
          </a:ln>
        </p:spPr>
        <p:txBody>
          <a:bodyPr anchorCtr="0" anchor="b" bIns="144000" lIns="288000" spcFirstLastPara="1" rIns="288000" wrap="square" tIns="144000">
            <a:noAutofit/>
          </a:bodyPr>
          <a:lstStyle/>
          <a:p>
            <a:pPr indent="0" lvl="0" marL="81347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За период с 2014 по 2019 гг. 85 больных различными типами переломов костей средней зоны лицевого черепа находились на лечении в отделении челюстно-лицевой хирургии ФГАОУ ВО Первый МГМУ им. И.М. Сеченова Минздрава России </a:t>
            </a:r>
            <a:endParaRPr sz="10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89909" y="2643758"/>
            <a:ext cx="3923622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288000" spcFirstLastPara="1" rIns="288000" wrap="square" tIns="14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МАТЕРИАЛ И МЕТОДЫ</a:t>
            </a:r>
            <a:endParaRPr b="1" sz="10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4283968" y="3939902"/>
            <a:ext cx="457200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Восстановление передней и боковой стенок верхнечелюстного синуса способствует нормализации функции носового дыхания</a:t>
            </a:r>
            <a:endParaRPr/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Осуществляется профилактика дисфункции мимических мышц</a:t>
            </a:r>
            <a:endParaRPr/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 комплексе с техническими приемами остеосинтеза обеспечивается целостность архитектоники средней зоны лицевого черепа</a:t>
            </a:r>
            <a:endParaRPr/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Использование имплантатов из сверхэластичного сетчатого никелида титана значительно расширяет тактический диапазон хирурга</a:t>
            </a:r>
            <a:endParaRPr sz="10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4608157" y="3651870"/>
            <a:ext cx="3923622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288000" spcFirstLastPara="1" rIns="288000" wrap="square" tIns="14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ВЫВОДЫ</a:t>
            </a:r>
            <a:endParaRPr b="1" sz="10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4572000" y="915566"/>
            <a:ext cx="3923622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288000" spcFirstLastPara="1" rIns="288000" wrap="square" tIns="14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РЕЗУЛЬТАТЫ</a:t>
            </a:r>
            <a:endParaRPr b="1" sz="10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6">
            <a:alphaModFix/>
          </a:blip>
          <a:srcRect b="20687" l="10693" r="50000" t="32701"/>
          <a:stretch/>
        </p:blipFill>
        <p:spPr>
          <a:xfrm>
            <a:off x="6935416" y="2260039"/>
            <a:ext cx="853057" cy="75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7">
            <a:alphaModFix/>
          </a:blip>
          <a:srcRect b="41707" l="45629" r="33115" t="37627"/>
          <a:stretch/>
        </p:blipFill>
        <p:spPr>
          <a:xfrm>
            <a:off x="7810211" y="2260039"/>
            <a:ext cx="972826" cy="74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8">
            <a:alphaModFix/>
          </a:blip>
          <a:srcRect b="22403" l="49411" r="0" t="26012"/>
          <a:stretch/>
        </p:blipFill>
        <p:spPr>
          <a:xfrm>
            <a:off x="6935415" y="3031985"/>
            <a:ext cx="853057" cy="73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9">
            <a:alphaModFix/>
          </a:blip>
          <a:srcRect b="32934" l="39880" r="8927" t="25795"/>
          <a:stretch/>
        </p:blipFill>
        <p:spPr>
          <a:xfrm>
            <a:off x="7812360" y="3031985"/>
            <a:ext cx="968528" cy="74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79225" y="3651870"/>
            <a:ext cx="1632735" cy="149478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/>
          <p:nvPr/>
        </p:nvSpPr>
        <p:spPr>
          <a:xfrm>
            <a:off x="35496" y="3634447"/>
            <a:ext cx="2489316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Имплантат для замещения дефекта кости в области стенок верхнечелюстного синуса (ВЧС) представлен в виде тканевой системы из нитей никелида титана, диаметром 60-80 микрон, и шириной ячеек до 240 микрон</a:t>
            </a:r>
            <a:endParaRPr sz="10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06" name="Google Shape;106;p13"/>
          <p:cNvPicPr preferRelativeResize="0"/>
          <p:nvPr>
            <p:ph idx="1" type="body"/>
          </p:nvPr>
        </p:nvPicPr>
        <p:blipFill rotWithShape="1">
          <a:blip r:embed="rId11">
            <a:alphaModFix/>
          </a:blip>
          <a:srcRect b="32086" l="50000" r="29414" t="51300"/>
          <a:stretch/>
        </p:blipFill>
        <p:spPr>
          <a:xfrm>
            <a:off x="4644008" y="1290361"/>
            <a:ext cx="1917020" cy="870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944279" y="1275606"/>
            <a:ext cx="1688389" cy="88250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/>
          <p:nvPr/>
        </p:nvSpPr>
        <p:spPr>
          <a:xfrm>
            <a:off x="4427984" y="2295912"/>
            <a:ext cx="251629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Реплантация костных фрагментов поврежденных стенок ВЧС проведена у 47 пациентов</a:t>
            </a:r>
            <a:endParaRPr sz="10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4427984" y="2968918"/>
            <a:ext cx="2448272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Реконструкцию стенок ВЧС с помощью имплантатов из сверхэластичного сетчатого никелида титана осуществили у 38 пострадавших</a:t>
            </a:r>
            <a:endParaRPr sz="10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1368152" y="669345"/>
            <a:ext cx="4572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Ю.А. Медведев </a:t>
            </a:r>
            <a:r>
              <a:rPr baseline="30000"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</a:t>
            </a:r>
            <a:r>
              <a:rPr lang="ru-RU" sz="1000" u="sng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П.С. Петрук </a:t>
            </a:r>
            <a:r>
              <a:rPr baseline="30000" lang="ru-RU" sz="1000" u="sng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И.М. Шпицер </a:t>
            </a:r>
            <a:r>
              <a:rPr baseline="30000"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Мигачев А.С. </a:t>
            </a:r>
            <a:r>
              <a:rPr baseline="30000"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lang="ru-RU" sz="1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sz="10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1331640" y="32886"/>
            <a:ext cx="40324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Реконструкция стенок верхнечелюстного синуса при переломах средней зоны лицевого черепа</a:t>
            </a:r>
            <a:endParaRPr b="1" sz="14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Исполнительная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